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88.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87.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3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6.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94"/>
  </p:notesMasterIdLst>
  <p:sldIdLst>
    <p:sldId id="469" r:id="rId2"/>
    <p:sldId id="600" r:id="rId3"/>
    <p:sldId id="492" r:id="rId4"/>
    <p:sldId id="496" r:id="rId5"/>
    <p:sldId id="494" r:id="rId6"/>
    <p:sldId id="606" r:id="rId7"/>
    <p:sldId id="477" r:id="rId8"/>
    <p:sldId id="489" r:id="rId9"/>
    <p:sldId id="490" r:id="rId10"/>
    <p:sldId id="491" r:id="rId11"/>
    <p:sldId id="480" r:id="rId12"/>
    <p:sldId id="607" r:id="rId13"/>
    <p:sldId id="493" r:id="rId14"/>
    <p:sldId id="497" r:id="rId15"/>
    <p:sldId id="498" r:id="rId16"/>
    <p:sldId id="617" r:id="rId17"/>
    <p:sldId id="500" r:id="rId18"/>
    <p:sldId id="608" r:id="rId19"/>
    <p:sldId id="603" r:id="rId20"/>
    <p:sldId id="580" r:id="rId21"/>
    <p:sldId id="581" r:id="rId22"/>
    <p:sldId id="582" r:id="rId23"/>
    <p:sldId id="583" r:id="rId24"/>
    <p:sldId id="609" r:id="rId25"/>
    <p:sldId id="585" r:id="rId26"/>
    <p:sldId id="586" r:id="rId27"/>
    <p:sldId id="587" r:id="rId28"/>
    <p:sldId id="610" r:id="rId29"/>
    <p:sldId id="592" r:id="rId30"/>
    <p:sldId id="590" r:id="rId31"/>
    <p:sldId id="591" r:id="rId32"/>
    <p:sldId id="611" r:id="rId33"/>
    <p:sldId id="612" r:id="rId34"/>
    <p:sldId id="560" r:id="rId35"/>
    <p:sldId id="561" r:id="rId36"/>
    <p:sldId id="562" r:id="rId37"/>
    <p:sldId id="563" r:id="rId38"/>
    <p:sldId id="564" r:id="rId39"/>
    <p:sldId id="565" r:id="rId40"/>
    <p:sldId id="566" r:id="rId41"/>
    <p:sldId id="567" r:id="rId42"/>
    <p:sldId id="569" r:id="rId43"/>
    <p:sldId id="570" r:id="rId44"/>
    <p:sldId id="571" r:id="rId45"/>
    <p:sldId id="572" r:id="rId46"/>
    <p:sldId id="573" r:id="rId47"/>
    <p:sldId id="574" r:id="rId48"/>
    <p:sldId id="613" r:id="rId49"/>
    <p:sldId id="503" r:id="rId50"/>
    <p:sldId id="504" r:id="rId51"/>
    <p:sldId id="505" r:id="rId52"/>
    <p:sldId id="520" r:id="rId53"/>
    <p:sldId id="521" r:id="rId54"/>
    <p:sldId id="522" r:id="rId55"/>
    <p:sldId id="523" r:id="rId56"/>
    <p:sldId id="524" r:id="rId57"/>
    <p:sldId id="525" r:id="rId58"/>
    <p:sldId id="526" r:id="rId59"/>
    <p:sldId id="527" r:id="rId60"/>
    <p:sldId id="528" r:id="rId61"/>
    <p:sldId id="529" r:id="rId62"/>
    <p:sldId id="530" r:id="rId63"/>
    <p:sldId id="531" r:id="rId64"/>
    <p:sldId id="532" r:id="rId65"/>
    <p:sldId id="614" r:id="rId66"/>
    <p:sldId id="534" r:id="rId67"/>
    <p:sldId id="535" r:id="rId68"/>
    <p:sldId id="536" r:id="rId69"/>
    <p:sldId id="537" r:id="rId70"/>
    <p:sldId id="538" r:id="rId71"/>
    <p:sldId id="539" r:id="rId72"/>
    <p:sldId id="540" r:id="rId73"/>
    <p:sldId id="541" r:id="rId74"/>
    <p:sldId id="542" r:id="rId75"/>
    <p:sldId id="543" r:id="rId76"/>
    <p:sldId id="544" r:id="rId77"/>
    <p:sldId id="545" r:id="rId78"/>
    <p:sldId id="546" r:id="rId79"/>
    <p:sldId id="615" r:id="rId80"/>
    <p:sldId id="548" r:id="rId81"/>
    <p:sldId id="550" r:id="rId82"/>
    <p:sldId id="551" r:id="rId83"/>
    <p:sldId id="552" r:id="rId84"/>
    <p:sldId id="553" r:id="rId85"/>
    <p:sldId id="554" r:id="rId86"/>
    <p:sldId id="555" r:id="rId87"/>
    <p:sldId id="616" r:id="rId88"/>
    <p:sldId id="593" r:id="rId89"/>
    <p:sldId id="594" r:id="rId90"/>
    <p:sldId id="595" r:id="rId91"/>
    <p:sldId id="596" r:id="rId92"/>
    <p:sldId id="483" r:id="rId93"/>
  </p:sldIdLst>
  <p:sldSz cx="12192000" cy="6858000"/>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Luis Álvarez Peralta" initials="JLÁP" lastIdx="1" clrIdx="0">
    <p:extLst>
      <p:ext uri="{19B8F6BF-5375-455C-9EA6-DF929625EA0E}">
        <p15:presenceInfo xmlns:p15="http://schemas.microsoft.com/office/powerpoint/2012/main" userId="S-1-5-21-1177238915-299502267-725345543-139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7365"/>
    <a:srgbClr val="7030A0"/>
    <a:srgbClr val="504E5A"/>
    <a:srgbClr val="CC0099"/>
    <a:srgbClr val="B31166"/>
    <a:srgbClr val="960068"/>
    <a:srgbClr val="CC3399"/>
    <a:srgbClr val="12D4D4"/>
    <a:srgbClr val="1F6F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153" autoAdjust="0"/>
    <p:restoredTop sz="94660"/>
  </p:normalViewPr>
  <p:slideViewPr>
    <p:cSldViewPr snapToGrid="0">
      <p:cViewPr>
        <p:scale>
          <a:sx n="66" d="100"/>
          <a:sy n="66" d="100"/>
        </p:scale>
        <p:origin x="528" y="228"/>
      </p:cViewPr>
      <p:guideLst>
        <p:guide orient="horz" pos="2183"/>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customXml" Target="../customXml/item3.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commentAuthors" Target="commentAuthor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10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3038649" cy="466725"/>
          </a:xfrm>
          <a:prstGeom prst="rect">
            <a:avLst/>
          </a:prstGeom>
        </p:spPr>
        <p:txBody>
          <a:bodyPr vert="horz" lIns="92158" tIns="46079" rIns="92158" bIns="46079" rtlCol="0"/>
          <a:lstStyle>
            <a:lvl1pPr algn="l">
              <a:defRPr sz="1300"/>
            </a:lvl1pPr>
          </a:lstStyle>
          <a:p>
            <a:endParaRPr lang="es-MX"/>
          </a:p>
        </p:txBody>
      </p:sp>
      <p:sp>
        <p:nvSpPr>
          <p:cNvPr id="3" name="Marcador de fecha 2"/>
          <p:cNvSpPr>
            <a:spLocks noGrp="1"/>
          </p:cNvSpPr>
          <p:nvPr>
            <p:ph type="dt" idx="1"/>
          </p:nvPr>
        </p:nvSpPr>
        <p:spPr>
          <a:xfrm>
            <a:off x="3970135" y="1"/>
            <a:ext cx="3038648" cy="466725"/>
          </a:xfrm>
          <a:prstGeom prst="rect">
            <a:avLst/>
          </a:prstGeom>
        </p:spPr>
        <p:txBody>
          <a:bodyPr vert="horz" lIns="92158" tIns="46079" rIns="92158" bIns="46079" rtlCol="0"/>
          <a:lstStyle>
            <a:lvl1pPr algn="r">
              <a:defRPr sz="1300"/>
            </a:lvl1pPr>
          </a:lstStyle>
          <a:p>
            <a:fld id="{357FA0ED-F9C3-44D4-A097-F4FB98026B38}" type="datetimeFigureOut">
              <a:rPr lang="es-MX" smtClean="0"/>
              <a:t>09/04/2019</a:t>
            </a:fld>
            <a:endParaRPr lang="es-MX"/>
          </a:p>
        </p:txBody>
      </p:sp>
      <p:sp>
        <p:nvSpPr>
          <p:cNvPr id="4" name="Marcador de imagen de diapositiva 3"/>
          <p:cNvSpPr>
            <a:spLocks noGrp="1" noRot="1" noChangeAspect="1"/>
          </p:cNvSpPr>
          <p:nvPr>
            <p:ph type="sldImg" idx="2"/>
          </p:nvPr>
        </p:nvSpPr>
        <p:spPr>
          <a:xfrm>
            <a:off x="719138" y="1162050"/>
            <a:ext cx="5573712" cy="3136900"/>
          </a:xfrm>
          <a:prstGeom prst="rect">
            <a:avLst/>
          </a:prstGeom>
          <a:noFill/>
          <a:ln w="12700">
            <a:solidFill>
              <a:prstClr val="black"/>
            </a:solidFill>
          </a:ln>
        </p:spPr>
        <p:txBody>
          <a:bodyPr vert="horz" lIns="92158" tIns="46079" rIns="92158" bIns="46079" rtlCol="0" anchor="ctr"/>
          <a:lstStyle/>
          <a:p>
            <a:endParaRPr lang="es-MX"/>
          </a:p>
        </p:txBody>
      </p:sp>
      <p:sp>
        <p:nvSpPr>
          <p:cNvPr id="5" name="Marcador de notas 4"/>
          <p:cNvSpPr>
            <a:spLocks noGrp="1"/>
          </p:cNvSpPr>
          <p:nvPr>
            <p:ph type="body" sz="quarter" idx="3"/>
          </p:nvPr>
        </p:nvSpPr>
        <p:spPr>
          <a:xfrm>
            <a:off x="701848" y="4473575"/>
            <a:ext cx="5608320" cy="3660775"/>
          </a:xfrm>
          <a:prstGeom prst="rect">
            <a:avLst/>
          </a:prstGeom>
        </p:spPr>
        <p:txBody>
          <a:bodyPr vert="horz" lIns="92158" tIns="46079" rIns="92158" bIns="4607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1" y="8829676"/>
            <a:ext cx="3038649" cy="466725"/>
          </a:xfrm>
          <a:prstGeom prst="rect">
            <a:avLst/>
          </a:prstGeom>
        </p:spPr>
        <p:txBody>
          <a:bodyPr vert="horz" lIns="92158" tIns="46079" rIns="92158" bIns="46079" rtlCol="0" anchor="b"/>
          <a:lstStyle>
            <a:lvl1pPr algn="l">
              <a:defRPr sz="1300"/>
            </a:lvl1pPr>
          </a:lstStyle>
          <a:p>
            <a:endParaRPr lang="es-MX"/>
          </a:p>
        </p:txBody>
      </p:sp>
      <p:sp>
        <p:nvSpPr>
          <p:cNvPr id="7" name="Marcador de número de diapositiva 6"/>
          <p:cNvSpPr>
            <a:spLocks noGrp="1"/>
          </p:cNvSpPr>
          <p:nvPr>
            <p:ph type="sldNum" sz="quarter" idx="5"/>
          </p:nvPr>
        </p:nvSpPr>
        <p:spPr>
          <a:xfrm>
            <a:off x="3970135" y="8829676"/>
            <a:ext cx="3038648" cy="466725"/>
          </a:xfrm>
          <a:prstGeom prst="rect">
            <a:avLst/>
          </a:prstGeom>
        </p:spPr>
        <p:txBody>
          <a:bodyPr vert="horz" lIns="92158" tIns="46079" rIns="92158" bIns="46079" rtlCol="0" anchor="b"/>
          <a:lstStyle>
            <a:lvl1pPr algn="r">
              <a:defRPr sz="1300"/>
            </a:lvl1pPr>
          </a:lstStyle>
          <a:p>
            <a:fld id="{0C41986C-22E8-4357-BAC7-D74F03237780}" type="slidenum">
              <a:rPr lang="es-MX" smtClean="0"/>
              <a:t>‹Nº›</a:t>
            </a:fld>
            <a:endParaRPr lang="es-MX"/>
          </a:p>
        </p:txBody>
      </p:sp>
    </p:spTree>
    <p:extLst>
      <p:ext uri="{BB962C8B-B14F-4D97-AF65-F5344CB8AC3E}">
        <p14:creationId xmlns:p14="http://schemas.microsoft.com/office/powerpoint/2010/main" val="259906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10 Imagen"/>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05330" y="0"/>
            <a:ext cx="12301968" cy="6858390"/>
          </a:xfrm>
          <a:prstGeom prst="rect">
            <a:avLst/>
          </a:prstGeom>
        </p:spPr>
      </p:pic>
      <p:pic>
        <p:nvPicPr>
          <p:cNvPr id="9" name="15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17" y="940918"/>
            <a:ext cx="4717998" cy="2630301"/>
          </a:xfrm>
          <a:prstGeom prst="rect">
            <a:avLst/>
          </a:prstGeom>
        </p:spPr>
      </p:pic>
    </p:spTree>
    <p:extLst>
      <p:ext uri="{BB962C8B-B14F-4D97-AF65-F5344CB8AC3E}">
        <p14:creationId xmlns:p14="http://schemas.microsoft.com/office/powerpoint/2010/main" val="2746203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7CEB04C-EE66-4712-8C22-E9F8318C3E74}" type="datetimeFigureOut">
              <a:rPr lang="es-MX" smtClean="0"/>
              <a:t>09/04/2019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93D9BF-B3CC-4F8E-A193-20EFB3C33C84}" type="slidenum">
              <a:rPr lang="es-MX" smtClean="0"/>
              <a:t>‹Nº›</a:t>
            </a:fld>
            <a:endParaRPr lang="es-MX"/>
          </a:p>
        </p:txBody>
      </p:sp>
    </p:spTree>
    <p:extLst>
      <p:ext uri="{BB962C8B-B14F-4D97-AF65-F5344CB8AC3E}">
        <p14:creationId xmlns:p14="http://schemas.microsoft.com/office/powerpoint/2010/main" val="575031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7" name="4 Imagen"/>
          <p:cNvPicPr>
            <a:picLocks noChangeAspect="1"/>
          </p:cNvPicPr>
          <p:nvPr userDrawn="1"/>
        </p:nvPicPr>
        <p:blipFill rotWithShape="1">
          <a:blip r:embed="rId2">
            <a:extLst>
              <a:ext uri="{28A0092B-C50C-407E-A947-70E740481C1C}">
                <a14:useLocalDpi xmlns:a14="http://schemas.microsoft.com/office/drawing/2010/main" val="0"/>
              </a:ext>
            </a:extLst>
          </a:blip>
          <a:srcRect r="2274" b="628"/>
          <a:stretch/>
        </p:blipFill>
        <p:spPr>
          <a:xfrm>
            <a:off x="-17555" y="-16042"/>
            <a:ext cx="12302666" cy="6874042"/>
          </a:xfrm>
          <a:prstGeom prst="rect">
            <a:avLst/>
          </a:prstGeom>
        </p:spPr>
      </p:pic>
      <p:pic>
        <p:nvPicPr>
          <p:cNvPr id="8" name="5 Imagen"/>
          <p:cNvPicPr>
            <a:picLocks noChangeAspect="1"/>
          </p:cNvPicPr>
          <p:nvPr userDrawn="1"/>
        </p:nvPicPr>
        <p:blipFill rotWithShape="1">
          <a:blip r:embed="rId3" cstate="print">
            <a:extLst>
              <a:ext uri="{28A0092B-C50C-407E-A947-70E740481C1C}">
                <a14:useLocalDpi xmlns:a14="http://schemas.microsoft.com/office/drawing/2010/main" val="0"/>
              </a:ext>
            </a:extLst>
          </a:blip>
          <a:srcRect l="9363" t="12025" r="10816"/>
          <a:stretch/>
        </p:blipFill>
        <p:spPr>
          <a:xfrm>
            <a:off x="10638809" y="136006"/>
            <a:ext cx="1384527" cy="523114"/>
          </a:xfrm>
          <a:prstGeom prst="rect">
            <a:avLst/>
          </a:prstGeom>
        </p:spPr>
      </p:pic>
    </p:spTree>
    <p:extLst>
      <p:ext uri="{BB962C8B-B14F-4D97-AF65-F5344CB8AC3E}">
        <p14:creationId xmlns:p14="http://schemas.microsoft.com/office/powerpoint/2010/main" val="565588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7" name="5 Imagen"/>
          <p:cNvPicPr>
            <a:picLocks noChangeAspect="1"/>
          </p:cNvPicPr>
          <p:nvPr userDrawn="1"/>
        </p:nvPicPr>
        <p:blipFill rotWithShape="1">
          <a:blip r:embed="rId2">
            <a:extLst>
              <a:ext uri="{28A0092B-C50C-407E-A947-70E740481C1C}">
                <a14:useLocalDpi xmlns:a14="http://schemas.microsoft.com/office/drawing/2010/main" val="0"/>
              </a:ext>
            </a:extLst>
          </a:blip>
          <a:srcRect r="1582"/>
          <a:stretch/>
        </p:blipFill>
        <p:spPr>
          <a:xfrm>
            <a:off x="-132355" y="0"/>
            <a:ext cx="12324356" cy="6880895"/>
          </a:xfrm>
          <a:prstGeom prst="rect">
            <a:avLst/>
          </a:prstGeom>
        </p:spPr>
      </p:pic>
      <p:pic>
        <p:nvPicPr>
          <p:cNvPr id="8" name="7 Imagen"/>
          <p:cNvPicPr>
            <a:picLocks noChangeAspect="1"/>
          </p:cNvPicPr>
          <p:nvPr userDrawn="1"/>
        </p:nvPicPr>
        <p:blipFill rotWithShape="1">
          <a:blip r:embed="rId3">
            <a:extLst>
              <a:ext uri="{28A0092B-C50C-407E-A947-70E740481C1C}">
                <a14:useLocalDpi xmlns:a14="http://schemas.microsoft.com/office/drawing/2010/main" val="0"/>
              </a:ext>
            </a:extLst>
          </a:blip>
          <a:srcRect l="9363" t="12025" r="10816"/>
          <a:stretch/>
        </p:blipFill>
        <p:spPr>
          <a:xfrm>
            <a:off x="9330952" y="5675249"/>
            <a:ext cx="2769053" cy="1046228"/>
          </a:xfrm>
          <a:prstGeom prst="rect">
            <a:avLst/>
          </a:prstGeom>
        </p:spPr>
      </p:pic>
    </p:spTree>
    <p:extLst>
      <p:ext uri="{BB962C8B-B14F-4D97-AF65-F5344CB8AC3E}">
        <p14:creationId xmlns:p14="http://schemas.microsoft.com/office/powerpoint/2010/main" val="1691935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8" name="4 Imagen"/>
          <p:cNvPicPr>
            <a:picLocks noChangeAspect="1"/>
          </p:cNvPicPr>
          <p:nvPr userDrawn="1"/>
        </p:nvPicPr>
        <p:blipFill rotWithShape="1">
          <a:blip r:embed="rId2">
            <a:extLst>
              <a:ext uri="{28A0092B-C50C-407E-A947-70E740481C1C}">
                <a14:useLocalDpi xmlns:a14="http://schemas.microsoft.com/office/drawing/2010/main" val="0"/>
              </a:ext>
            </a:extLst>
          </a:blip>
          <a:srcRect r="2274" b="628"/>
          <a:stretch/>
        </p:blipFill>
        <p:spPr>
          <a:xfrm rot="5400000">
            <a:off x="2667000" y="-2667000"/>
            <a:ext cx="6858000" cy="12192000"/>
          </a:xfrm>
          <a:prstGeom prst="rect">
            <a:avLst/>
          </a:prstGeom>
        </p:spPr>
      </p:pic>
      <p:pic>
        <p:nvPicPr>
          <p:cNvPr id="10" name="5 Imagen"/>
          <p:cNvPicPr>
            <a:picLocks noChangeAspect="1"/>
          </p:cNvPicPr>
          <p:nvPr userDrawn="1"/>
        </p:nvPicPr>
        <p:blipFill rotWithShape="1">
          <a:blip r:embed="rId3" cstate="print">
            <a:extLst>
              <a:ext uri="{28A0092B-C50C-407E-A947-70E740481C1C}">
                <a14:useLocalDpi xmlns:a14="http://schemas.microsoft.com/office/drawing/2010/main" val="0"/>
              </a:ext>
            </a:extLst>
          </a:blip>
          <a:srcRect l="9363" t="12025" r="10816"/>
          <a:stretch/>
        </p:blipFill>
        <p:spPr>
          <a:xfrm>
            <a:off x="10702129" y="6209428"/>
            <a:ext cx="1384527" cy="523114"/>
          </a:xfrm>
          <a:prstGeom prst="rect">
            <a:avLst/>
          </a:prstGeom>
        </p:spPr>
      </p:pic>
    </p:spTree>
    <p:extLst>
      <p:ext uri="{BB962C8B-B14F-4D97-AF65-F5344CB8AC3E}">
        <p14:creationId xmlns:p14="http://schemas.microsoft.com/office/powerpoint/2010/main" val="1208121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0" name="5 Imagen"/>
          <p:cNvPicPr>
            <a:picLocks noChangeAspect="1"/>
          </p:cNvPicPr>
          <p:nvPr userDrawn="1"/>
        </p:nvPicPr>
        <p:blipFill rotWithShape="1">
          <a:blip r:embed="rId2">
            <a:extLst>
              <a:ext uri="{28A0092B-C50C-407E-A947-70E740481C1C}">
                <a14:useLocalDpi xmlns:a14="http://schemas.microsoft.com/office/drawing/2010/main" val="0"/>
              </a:ext>
            </a:extLst>
          </a:blip>
          <a:srcRect r="1582"/>
          <a:stretch/>
        </p:blipFill>
        <p:spPr>
          <a:xfrm flipV="1">
            <a:off x="-132355" y="0"/>
            <a:ext cx="12324356" cy="6880895"/>
          </a:xfrm>
          <a:prstGeom prst="rect">
            <a:avLst/>
          </a:prstGeom>
        </p:spPr>
      </p:pic>
      <p:pic>
        <p:nvPicPr>
          <p:cNvPr id="11" name="7 Imagen"/>
          <p:cNvPicPr>
            <a:picLocks noChangeAspect="1"/>
          </p:cNvPicPr>
          <p:nvPr userDrawn="1"/>
        </p:nvPicPr>
        <p:blipFill rotWithShape="1">
          <a:blip r:embed="rId3">
            <a:extLst>
              <a:ext uri="{28A0092B-C50C-407E-A947-70E740481C1C}">
                <a14:useLocalDpi xmlns:a14="http://schemas.microsoft.com/office/drawing/2010/main" val="0"/>
              </a:ext>
            </a:extLst>
          </a:blip>
          <a:srcRect l="9363" t="12025" r="10816"/>
          <a:stretch/>
        </p:blipFill>
        <p:spPr>
          <a:xfrm>
            <a:off x="9330952" y="5675249"/>
            <a:ext cx="2769053" cy="1046228"/>
          </a:xfrm>
          <a:prstGeom prst="rect">
            <a:avLst/>
          </a:prstGeom>
        </p:spPr>
      </p:pic>
    </p:spTree>
    <p:extLst>
      <p:ext uri="{BB962C8B-B14F-4D97-AF65-F5344CB8AC3E}">
        <p14:creationId xmlns:p14="http://schemas.microsoft.com/office/powerpoint/2010/main" val="2368695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4 Imagen"/>
          <p:cNvPicPr>
            <a:picLocks noChangeAspect="1"/>
          </p:cNvPicPr>
          <p:nvPr userDrawn="1"/>
        </p:nvPicPr>
        <p:blipFill rotWithShape="1">
          <a:blip r:embed="rId2">
            <a:extLst>
              <a:ext uri="{28A0092B-C50C-407E-A947-70E740481C1C}">
                <a14:useLocalDpi xmlns:a14="http://schemas.microsoft.com/office/drawing/2010/main" val="0"/>
              </a:ext>
            </a:extLst>
          </a:blip>
          <a:srcRect r="2274" b="628"/>
          <a:stretch/>
        </p:blipFill>
        <p:spPr>
          <a:xfrm flipV="1">
            <a:off x="-17555" y="-16042"/>
            <a:ext cx="12302666" cy="6874042"/>
          </a:xfrm>
          <a:prstGeom prst="rect">
            <a:avLst/>
          </a:prstGeom>
        </p:spPr>
      </p:pic>
      <p:pic>
        <p:nvPicPr>
          <p:cNvPr id="6" name="5 Imagen"/>
          <p:cNvPicPr>
            <a:picLocks noChangeAspect="1"/>
          </p:cNvPicPr>
          <p:nvPr userDrawn="1"/>
        </p:nvPicPr>
        <p:blipFill rotWithShape="1">
          <a:blip r:embed="rId3" cstate="print">
            <a:extLst>
              <a:ext uri="{28A0092B-C50C-407E-A947-70E740481C1C}">
                <a14:useLocalDpi xmlns:a14="http://schemas.microsoft.com/office/drawing/2010/main" val="0"/>
              </a:ext>
            </a:extLst>
          </a:blip>
          <a:srcRect l="9363" t="12025" r="10816"/>
          <a:stretch/>
        </p:blipFill>
        <p:spPr>
          <a:xfrm>
            <a:off x="10638809" y="6155806"/>
            <a:ext cx="1384527" cy="523114"/>
          </a:xfrm>
          <a:prstGeom prst="rect">
            <a:avLst/>
          </a:prstGeom>
        </p:spPr>
      </p:pic>
    </p:spTree>
    <p:extLst>
      <p:ext uri="{BB962C8B-B14F-4D97-AF65-F5344CB8AC3E}">
        <p14:creationId xmlns:p14="http://schemas.microsoft.com/office/powerpoint/2010/main" val="1701968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087"/>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9" y="987428"/>
            <a:ext cx="6172200" cy="4873625"/>
          </a:xfrm>
        </p:spPr>
        <p:txBody>
          <a:bodyPr/>
          <a:lstStyle>
            <a:lvl1pPr>
              <a:defRPr sz="3087"/>
            </a:lvl1pPr>
            <a:lvl2pPr>
              <a:defRPr sz="2701"/>
            </a:lvl2pPr>
            <a:lvl3pPr>
              <a:defRPr sz="2315"/>
            </a:lvl3pPr>
            <a:lvl4pPr>
              <a:defRPr sz="1929"/>
            </a:lvl4pPr>
            <a:lvl5pPr>
              <a:defRPr sz="1929"/>
            </a:lvl5pPr>
            <a:lvl6pPr>
              <a:defRPr sz="1929"/>
            </a:lvl6pPr>
            <a:lvl7pPr>
              <a:defRPr sz="1929"/>
            </a:lvl7pPr>
            <a:lvl8pPr>
              <a:defRPr sz="1929"/>
            </a:lvl8pPr>
            <a:lvl9pPr>
              <a:defRPr sz="1929"/>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543"/>
            </a:lvl1pPr>
            <a:lvl2pPr marL="441015" indent="0">
              <a:buNone/>
              <a:defRPr sz="1350"/>
            </a:lvl2pPr>
            <a:lvl3pPr marL="882030" indent="0">
              <a:buNone/>
              <a:defRPr sz="1158"/>
            </a:lvl3pPr>
            <a:lvl4pPr marL="1323045" indent="0">
              <a:buNone/>
              <a:defRPr sz="965"/>
            </a:lvl4pPr>
            <a:lvl5pPr marL="1764060" indent="0">
              <a:buNone/>
              <a:defRPr sz="965"/>
            </a:lvl5pPr>
            <a:lvl6pPr marL="2205076" indent="0">
              <a:buNone/>
              <a:defRPr sz="965"/>
            </a:lvl6pPr>
            <a:lvl7pPr marL="2646091" indent="0">
              <a:buNone/>
              <a:defRPr sz="965"/>
            </a:lvl7pPr>
            <a:lvl8pPr marL="3087106" indent="0">
              <a:buNone/>
              <a:defRPr sz="965"/>
            </a:lvl8pPr>
            <a:lvl9pPr marL="3528121" indent="0">
              <a:buNone/>
              <a:defRPr sz="965"/>
            </a:lvl9pPr>
          </a:lstStyle>
          <a:p>
            <a:pPr lvl="0"/>
            <a:r>
              <a:rPr lang="es-ES"/>
              <a:t>Editar el estilo de texto del patrón</a:t>
            </a:r>
          </a:p>
        </p:txBody>
      </p:sp>
      <p:sp>
        <p:nvSpPr>
          <p:cNvPr id="5" name="Date Placeholder 4"/>
          <p:cNvSpPr>
            <a:spLocks noGrp="1"/>
          </p:cNvSpPr>
          <p:nvPr>
            <p:ph type="dt" sz="half" idx="10"/>
          </p:nvPr>
        </p:nvSpPr>
        <p:spPr/>
        <p:txBody>
          <a:bodyPr/>
          <a:lstStyle/>
          <a:p>
            <a:fld id="{E7CEB04C-EE66-4712-8C22-E9F8318C3E74}" type="datetimeFigureOut">
              <a:rPr lang="es-MX" smtClean="0"/>
              <a:t>09/04/2019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893D9BF-B3CC-4F8E-A193-20EFB3C33C84}" type="slidenum">
              <a:rPr lang="es-MX" smtClean="0"/>
              <a:t>‹Nº›</a:t>
            </a:fld>
            <a:endParaRPr lang="es-MX"/>
          </a:p>
        </p:txBody>
      </p:sp>
    </p:spTree>
    <p:extLst>
      <p:ext uri="{BB962C8B-B14F-4D97-AF65-F5344CB8AC3E}">
        <p14:creationId xmlns:p14="http://schemas.microsoft.com/office/powerpoint/2010/main" val="620992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087"/>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9" y="987428"/>
            <a:ext cx="6172200" cy="4873625"/>
          </a:xfrm>
        </p:spPr>
        <p:txBody>
          <a:bodyPr anchor="t"/>
          <a:lstStyle>
            <a:lvl1pPr marL="0" indent="0">
              <a:buNone/>
              <a:defRPr sz="3087"/>
            </a:lvl1pPr>
            <a:lvl2pPr marL="441015" indent="0">
              <a:buNone/>
              <a:defRPr sz="2701"/>
            </a:lvl2pPr>
            <a:lvl3pPr marL="882030" indent="0">
              <a:buNone/>
              <a:defRPr sz="2315"/>
            </a:lvl3pPr>
            <a:lvl4pPr marL="1323045" indent="0">
              <a:buNone/>
              <a:defRPr sz="1929"/>
            </a:lvl4pPr>
            <a:lvl5pPr marL="1764060" indent="0">
              <a:buNone/>
              <a:defRPr sz="1929"/>
            </a:lvl5pPr>
            <a:lvl6pPr marL="2205076" indent="0">
              <a:buNone/>
              <a:defRPr sz="1929"/>
            </a:lvl6pPr>
            <a:lvl7pPr marL="2646091" indent="0">
              <a:buNone/>
              <a:defRPr sz="1929"/>
            </a:lvl7pPr>
            <a:lvl8pPr marL="3087106" indent="0">
              <a:buNone/>
              <a:defRPr sz="1929"/>
            </a:lvl8pPr>
            <a:lvl9pPr marL="3528121" indent="0">
              <a:buNone/>
              <a:defRPr sz="1929"/>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543"/>
            </a:lvl1pPr>
            <a:lvl2pPr marL="441015" indent="0">
              <a:buNone/>
              <a:defRPr sz="1350"/>
            </a:lvl2pPr>
            <a:lvl3pPr marL="882030" indent="0">
              <a:buNone/>
              <a:defRPr sz="1158"/>
            </a:lvl3pPr>
            <a:lvl4pPr marL="1323045" indent="0">
              <a:buNone/>
              <a:defRPr sz="965"/>
            </a:lvl4pPr>
            <a:lvl5pPr marL="1764060" indent="0">
              <a:buNone/>
              <a:defRPr sz="965"/>
            </a:lvl5pPr>
            <a:lvl6pPr marL="2205076" indent="0">
              <a:buNone/>
              <a:defRPr sz="965"/>
            </a:lvl6pPr>
            <a:lvl7pPr marL="2646091" indent="0">
              <a:buNone/>
              <a:defRPr sz="965"/>
            </a:lvl7pPr>
            <a:lvl8pPr marL="3087106" indent="0">
              <a:buNone/>
              <a:defRPr sz="965"/>
            </a:lvl8pPr>
            <a:lvl9pPr marL="3528121" indent="0">
              <a:buNone/>
              <a:defRPr sz="965"/>
            </a:lvl9pPr>
          </a:lstStyle>
          <a:p>
            <a:pPr lvl="0"/>
            <a:r>
              <a:rPr lang="es-ES"/>
              <a:t>Editar el estilo de texto del patrón</a:t>
            </a:r>
          </a:p>
        </p:txBody>
      </p:sp>
      <p:sp>
        <p:nvSpPr>
          <p:cNvPr id="5" name="Date Placeholder 4"/>
          <p:cNvSpPr>
            <a:spLocks noGrp="1"/>
          </p:cNvSpPr>
          <p:nvPr>
            <p:ph type="dt" sz="half" idx="10"/>
          </p:nvPr>
        </p:nvSpPr>
        <p:spPr/>
        <p:txBody>
          <a:bodyPr/>
          <a:lstStyle/>
          <a:p>
            <a:fld id="{E7CEB04C-EE66-4712-8C22-E9F8318C3E74}" type="datetimeFigureOut">
              <a:rPr lang="es-MX" smtClean="0"/>
              <a:t>09/04/2019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893D9BF-B3CC-4F8E-A193-20EFB3C33C84}" type="slidenum">
              <a:rPr lang="es-MX" smtClean="0"/>
              <a:t>‹Nº›</a:t>
            </a:fld>
            <a:endParaRPr lang="es-MX"/>
          </a:p>
        </p:txBody>
      </p:sp>
    </p:spTree>
    <p:extLst>
      <p:ext uri="{BB962C8B-B14F-4D97-AF65-F5344CB8AC3E}">
        <p14:creationId xmlns:p14="http://schemas.microsoft.com/office/powerpoint/2010/main" val="1230027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7CEB04C-EE66-4712-8C22-E9F8318C3E74}" type="datetimeFigureOut">
              <a:rPr lang="es-MX" smtClean="0"/>
              <a:t>09/04/2019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893D9BF-B3CC-4F8E-A193-20EFB3C33C84}" type="slidenum">
              <a:rPr lang="es-MX" smtClean="0"/>
              <a:t>‹Nº›</a:t>
            </a:fld>
            <a:endParaRPr lang="es-MX"/>
          </a:p>
        </p:txBody>
      </p:sp>
    </p:spTree>
    <p:extLst>
      <p:ext uri="{BB962C8B-B14F-4D97-AF65-F5344CB8AC3E}">
        <p14:creationId xmlns:p14="http://schemas.microsoft.com/office/powerpoint/2010/main" val="2163430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8"/>
            <a:ext cx="10515599"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2" y="1825625"/>
            <a:ext cx="10515599"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1158">
                <a:solidFill>
                  <a:schemeClr val="tx1">
                    <a:tint val="75000"/>
                  </a:schemeClr>
                </a:solidFill>
              </a:defRPr>
            </a:lvl1pPr>
          </a:lstStyle>
          <a:p>
            <a:fld id="{E7CEB04C-EE66-4712-8C22-E9F8318C3E74}" type="datetimeFigureOut">
              <a:rPr lang="es-MX" smtClean="0"/>
              <a:t>09/04/2019</a:t>
            </a:fld>
            <a:endParaRPr lang="es-MX"/>
          </a:p>
        </p:txBody>
      </p:sp>
      <p:sp>
        <p:nvSpPr>
          <p:cNvPr id="5" name="Footer Placeholder 4"/>
          <p:cNvSpPr>
            <a:spLocks noGrp="1"/>
          </p:cNvSpPr>
          <p:nvPr>
            <p:ph type="ftr" sz="quarter" idx="3"/>
          </p:nvPr>
        </p:nvSpPr>
        <p:spPr>
          <a:xfrm>
            <a:off x="4038601" y="6356353"/>
            <a:ext cx="4114801" cy="365125"/>
          </a:xfrm>
          <a:prstGeom prst="rect">
            <a:avLst/>
          </a:prstGeom>
        </p:spPr>
        <p:txBody>
          <a:bodyPr vert="horz" lIns="91440" tIns="45720" rIns="91440" bIns="45720" rtlCol="0" anchor="ctr"/>
          <a:lstStyle>
            <a:lvl1pPr algn="ctr">
              <a:defRPr sz="1158">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158">
                <a:solidFill>
                  <a:schemeClr val="tx1">
                    <a:tint val="75000"/>
                  </a:schemeClr>
                </a:solidFill>
              </a:defRPr>
            </a:lvl1pPr>
          </a:lstStyle>
          <a:p>
            <a:fld id="{F893D9BF-B3CC-4F8E-A193-20EFB3C33C84}" type="slidenum">
              <a:rPr lang="es-MX" smtClean="0"/>
              <a:t>‹Nº›</a:t>
            </a:fld>
            <a:endParaRPr lang="es-MX"/>
          </a:p>
        </p:txBody>
      </p:sp>
    </p:spTree>
    <p:extLst>
      <p:ext uri="{BB962C8B-B14F-4D97-AF65-F5344CB8AC3E}">
        <p14:creationId xmlns:p14="http://schemas.microsoft.com/office/powerpoint/2010/main" val="17375969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xStyles>
    <p:titleStyle>
      <a:lvl1pPr algn="l" defTabSz="882030" rtl="0" eaLnBrk="1" latinLnBrk="0" hangingPunct="1">
        <a:lnSpc>
          <a:spcPct val="90000"/>
        </a:lnSpc>
        <a:spcBef>
          <a:spcPct val="0"/>
        </a:spcBef>
        <a:buNone/>
        <a:defRPr sz="4244" kern="1200">
          <a:solidFill>
            <a:schemeClr val="tx1"/>
          </a:solidFill>
          <a:latin typeface="+mj-lt"/>
          <a:ea typeface="+mj-ea"/>
          <a:cs typeface="+mj-cs"/>
        </a:defRPr>
      </a:lvl1pPr>
    </p:titleStyle>
    <p:bodyStyle>
      <a:lvl1pPr marL="220508" indent="-220508" algn="l" defTabSz="882030" rtl="0" eaLnBrk="1" latinLnBrk="0" hangingPunct="1">
        <a:lnSpc>
          <a:spcPct val="90000"/>
        </a:lnSpc>
        <a:spcBef>
          <a:spcPts val="965"/>
        </a:spcBef>
        <a:buFont typeface="Arial" panose="020B0604020202020204" pitchFamily="34" charset="0"/>
        <a:buChar char="•"/>
        <a:defRPr sz="2701" kern="1200">
          <a:solidFill>
            <a:schemeClr val="tx1"/>
          </a:solidFill>
          <a:latin typeface="+mn-lt"/>
          <a:ea typeface="+mn-ea"/>
          <a:cs typeface="+mn-cs"/>
        </a:defRPr>
      </a:lvl1pPr>
      <a:lvl2pPr marL="661523" indent="-220508" algn="l" defTabSz="882030" rtl="0" eaLnBrk="1" latinLnBrk="0" hangingPunct="1">
        <a:lnSpc>
          <a:spcPct val="90000"/>
        </a:lnSpc>
        <a:spcBef>
          <a:spcPts val="482"/>
        </a:spcBef>
        <a:buFont typeface="Arial" panose="020B0604020202020204" pitchFamily="34" charset="0"/>
        <a:buChar char="•"/>
        <a:defRPr sz="2315" kern="1200">
          <a:solidFill>
            <a:schemeClr val="tx1"/>
          </a:solidFill>
          <a:latin typeface="+mn-lt"/>
          <a:ea typeface="+mn-ea"/>
          <a:cs typeface="+mn-cs"/>
        </a:defRPr>
      </a:lvl2pPr>
      <a:lvl3pPr marL="1102538" indent="-220508" algn="l" defTabSz="882030" rtl="0" eaLnBrk="1" latinLnBrk="0" hangingPunct="1">
        <a:lnSpc>
          <a:spcPct val="90000"/>
        </a:lnSpc>
        <a:spcBef>
          <a:spcPts val="482"/>
        </a:spcBef>
        <a:buFont typeface="Arial" panose="020B0604020202020204" pitchFamily="34" charset="0"/>
        <a:buChar char="•"/>
        <a:defRPr sz="1929" kern="1200">
          <a:solidFill>
            <a:schemeClr val="tx1"/>
          </a:solidFill>
          <a:latin typeface="+mn-lt"/>
          <a:ea typeface="+mn-ea"/>
          <a:cs typeface="+mn-cs"/>
        </a:defRPr>
      </a:lvl3pPr>
      <a:lvl4pPr marL="154355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4pPr>
      <a:lvl5pPr marL="1984568"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5pPr>
      <a:lvl6pPr marL="242558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6pPr>
      <a:lvl7pPr marL="2866598"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7pPr>
      <a:lvl8pPr marL="330761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8pPr>
      <a:lvl9pPr marL="3748629"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9pPr>
    </p:bodyStyle>
    <p:otherStyle>
      <a:defPPr>
        <a:defRPr lang="en-US"/>
      </a:defPPr>
      <a:lvl1pPr marL="0" algn="l" defTabSz="882030" rtl="0" eaLnBrk="1" latinLnBrk="0" hangingPunct="1">
        <a:defRPr sz="1736" kern="1200">
          <a:solidFill>
            <a:schemeClr val="tx1"/>
          </a:solidFill>
          <a:latin typeface="+mn-lt"/>
          <a:ea typeface="+mn-ea"/>
          <a:cs typeface="+mn-cs"/>
        </a:defRPr>
      </a:lvl1pPr>
      <a:lvl2pPr marL="441015" algn="l" defTabSz="882030" rtl="0" eaLnBrk="1" latinLnBrk="0" hangingPunct="1">
        <a:defRPr sz="1736" kern="1200">
          <a:solidFill>
            <a:schemeClr val="tx1"/>
          </a:solidFill>
          <a:latin typeface="+mn-lt"/>
          <a:ea typeface="+mn-ea"/>
          <a:cs typeface="+mn-cs"/>
        </a:defRPr>
      </a:lvl2pPr>
      <a:lvl3pPr marL="882030" algn="l" defTabSz="882030" rtl="0" eaLnBrk="1" latinLnBrk="0" hangingPunct="1">
        <a:defRPr sz="1736" kern="1200">
          <a:solidFill>
            <a:schemeClr val="tx1"/>
          </a:solidFill>
          <a:latin typeface="+mn-lt"/>
          <a:ea typeface="+mn-ea"/>
          <a:cs typeface="+mn-cs"/>
        </a:defRPr>
      </a:lvl3pPr>
      <a:lvl4pPr marL="1323045" algn="l" defTabSz="882030" rtl="0" eaLnBrk="1" latinLnBrk="0" hangingPunct="1">
        <a:defRPr sz="1736" kern="1200">
          <a:solidFill>
            <a:schemeClr val="tx1"/>
          </a:solidFill>
          <a:latin typeface="+mn-lt"/>
          <a:ea typeface="+mn-ea"/>
          <a:cs typeface="+mn-cs"/>
        </a:defRPr>
      </a:lvl4pPr>
      <a:lvl5pPr marL="1764060" algn="l" defTabSz="882030" rtl="0" eaLnBrk="1" latinLnBrk="0" hangingPunct="1">
        <a:defRPr sz="1736" kern="1200">
          <a:solidFill>
            <a:schemeClr val="tx1"/>
          </a:solidFill>
          <a:latin typeface="+mn-lt"/>
          <a:ea typeface="+mn-ea"/>
          <a:cs typeface="+mn-cs"/>
        </a:defRPr>
      </a:lvl5pPr>
      <a:lvl6pPr marL="2205076" algn="l" defTabSz="882030" rtl="0" eaLnBrk="1" latinLnBrk="0" hangingPunct="1">
        <a:defRPr sz="1736" kern="1200">
          <a:solidFill>
            <a:schemeClr val="tx1"/>
          </a:solidFill>
          <a:latin typeface="+mn-lt"/>
          <a:ea typeface="+mn-ea"/>
          <a:cs typeface="+mn-cs"/>
        </a:defRPr>
      </a:lvl6pPr>
      <a:lvl7pPr marL="2646091" algn="l" defTabSz="882030" rtl="0" eaLnBrk="1" latinLnBrk="0" hangingPunct="1">
        <a:defRPr sz="1736" kern="1200">
          <a:solidFill>
            <a:schemeClr val="tx1"/>
          </a:solidFill>
          <a:latin typeface="+mn-lt"/>
          <a:ea typeface="+mn-ea"/>
          <a:cs typeface="+mn-cs"/>
        </a:defRPr>
      </a:lvl7pPr>
      <a:lvl8pPr marL="3087106" algn="l" defTabSz="882030" rtl="0" eaLnBrk="1" latinLnBrk="0" hangingPunct="1">
        <a:defRPr sz="1736" kern="1200">
          <a:solidFill>
            <a:schemeClr val="tx1"/>
          </a:solidFill>
          <a:latin typeface="+mn-lt"/>
          <a:ea typeface="+mn-ea"/>
          <a:cs typeface="+mn-cs"/>
        </a:defRPr>
      </a:lvl8pPr>
      <a:lvl9pPr marL="3528121" algn="l" defTabSz="882030" rtl="0" eaLnBrk="1" latinLnBrk="0" hangingPunct="1">
        <a:defRPr sz="17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33.png"/><Relationship Id="rId4" Type="http://schemas.openxmlformats.org/officeDocument/2006/relationships/image" Target="../media/image34.emf"/></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5.png"/><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1.png"/><Relationship Id="rId1" Type="http://schemas.openxmlformats.org/officeDocument/2006/relationships/slideLayout" Target="../slideLayouts/slideLayout4.xml"/><Relationship Id="rId4" Type="http://schemas.openxmlformats.org/officeDocument/2006/relationships/image" Target="../media/image6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4160254" y="1037231"/>
            <a:ext cx="8177212" cy="2770910"/>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4000" b="1" dirty="0">
                <a:solidFill>
                  <a:srgbClr val="7030A0"/>
                </a:solidFill>
                <a:effectLst>
                  <a:outerShdw blurRad="38100" dist="38100" dir="2700000" algn="tl">
                    <a:srgbClr val="000000">
                      <a:alpha val="43137"/>
                    </a:srgbClr>
                  </a:outerShdw>
                </a:effectLst>
              </a:rPr>
              <a:t>SISTEMA DE PORTALES DE OBLIGACIONES DE TRANSPARENCIA (SIPOT)</a:t>
            </a:r>
            <a:r>
              <a:rPr lang="es-MX" sz="3600" dirty="0"/>
              <a:t/>
            </a:r>
            <a:br>
              <a:rPr lang="es-MX" sz="3600" dirty="0"/>
            </a:br>
            <a:endParaRPr lang="es-MX" sz="3600" dirty="0"/>
          </a:p>
        </p:txBody>
      </p:sp>
      <p:sp>
        <p:nvSpPr>
          <p:cNvPr id="3" name="Título 1"/>
          <p:cNvSpPr txBox="1">
            <a:spLocks/>
          </p:cNvSpPr>
          <p:nvPr/>
        </p:nvSpPr>
        <p:spPr>
          <a:xfrm>
            <a:off x="2836006" y="4141465"/>
            <a:ext cx="8177212" cy="1182837"/>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chor="ctr">
            <a:normAutofit lnSpcReduction="10000"/>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3600" b="1" dirty="0">
                <a:solidFill>
                  <a:srgbClr val="7030A0"/>
                </a:solidFill>
                <a:effectLst>
                  <a:outerShdw blurRad="38100" dist="38100" dir="2700000" algn="tl">
                    <a:srgbClr val="000000">
                      <a:alpha val="43137"/>
                    </a:srgbClr>
                  </a:outerShdw>
                </a:effectLst>
              </a:rPr>
              <a:t>Material:</a:t>
            </a:r>
          </a:p>
          <a:p>
            <a:pPr algn="ctr"/>
            <a:r>
              <a:rPr lang="es-MX" sz="4400" b="1" dirty="0">
                <a:solidFill>
                  <a:srgbClr val="7030A0"/>
                </a:solidFill>
                <a:effectLst>
                  <a:outerShdw blurRad="38100" dist="38100" dir="2700000" algn="tl">
                    <a:srgbClr val="000000">
                      <a:alpha val="43137"/>
                    </a:srgbClr>
                  </a:outerShdw>
                </a:effectLst>
              </a:rPr>
              <a:t>https://goo.gl/739Y9G</a:t>
            </a:r>
            <a:endParaRPr lang="es-MX" sz="4000" dirty="0">
              <a:solidFill>
                <a:srgbClr val="7030A0"/>
              </a:solidFill>
            </a:endParaRPr>
          </a:p>
        </p:txBody>
      </p:sp>
    </p:spTree>
    <p:extLst>
      <p:ext uri="{BB962C8B-B14F-4D97-AF65-F5344CB8AC3E}">
        <p14:creationId xmlns:p14="http://schemas.microsoft.com/office/powerpoint/2010/main" val="288442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1418082" y="296550"/>
            <a:ext cx="7834829" cy="677518"/>
          </a:xfrm>
          <a:prstGeom prst="rect">
            <a:avLst/>
          </a:prstGeom>
        </p:spPr>
        <p:txBody>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b="1" dirty="0">
                <a:solidFill>
                  <a:srgbClr val="7030A0"/>
                </a:solidFill>
              </a:rPr>
              <a:t>2. Carga masiva (formatos </a:t>
            </a:r>
            <a:r>
              <a:rPr lang="es-MX" b="1" i="1" dirty="0">
                <a:solidFill>
                  <a:srgbClr val="7030A0"/>
                </a:solidFill>
              </a:rPr>
              <a:t>Excel</a:t>
            </a:r>
            <a:r>
              <a:rPr lang="es-MX" b="1" dirty="0">
                <a:solidFill>
                  <a:srgbClr val="7030A0"/>
                </a:solidFill>
              </a:rPr>
              <a:t>)</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69" y="1705047"/>
            <a:ext cx="11482731" cy="4322549"/>
          </a:xfrm>
          <a:prstGeom prst="rect">
            <a:avLst/>
          </a:prstGeom>
        </p:spPr>
      </p:pic>
      <p:grpSp>
        <p:nvGrpSpPr>
          <p:cNvPr id="12" name="Grupo 11"/>
          <p:cNvGrpSpPr/>
          <p:nvPr/>
        </p:nvGrpSpPr>
        <p:grpSpPr>
          <a:xfrm>
            <a:off x="301810" y="1128527"/>
            <a:ext cx="646771" cy="811334"/>
            <a:chOff x="3919653" y="770718"/>
            <a:chExt cx="646771" cy="811334"/>
          </a:xfrm>
          <a:effectLst>
            <a:outerShdw blurRad="50800" dist="38100" dir="2700000" algn="tl" rotWithShape="0">
              <a:prstClr val="black">
                <a:alpha val="40000"/>
              </a:prstClr>
            </a:outerShdw>
          </a:effectLst>
        </p:grpSpPr>
        <p:sp>
          <p:nvSpPr>
            <p:cNvPr id="5" name="Flecha: hacia abajo 4"/>
            <p:cNvSpPr/>
            <p:nvPr/>
          </p:nvSpPr>
          <p:spPr>
            <a:xfrm>
              <a:off x="3941957" y="1202910"/>
              <a:ext cx="557561" cy="379142"/>
            </a:xfrm>
            <a:prstGeom prst="down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sp>
          <p:nvSpPr>
            <p:cNvPr id="11" name="Elipse 10"/>
            <p:cNvSpPr/>
            <p:nvPr/>
          </p:nvSpPr>
          <p:spPr>
            <a:xfrm>
              <a:off x="3919653" y="770718"/>
              <a:ext cx="646771" cy="582939"/>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a:solidFill>
                    <a:schemeClr val="tx1"/>
                  </a:solidFill>
                  <a:latin typeface="Arial Black" panose="020B0A04020102020204" pitchFamily="34" charset="0"/>
                </a:rPr>
                <a:t>1</a:t>
              </a:r>
            </a:p>
          </p:txBody>
        </p:sp>
      </p:grpSp>
      <p:sp>
        <p:nvSpPr>
          <p:cNvPr id="13" name="CuadroTexto 12"/>
          <p:cNvSpPr txBox="1"/>
          <p:nvPr/>
        </p:nvSpPr>
        <p:spPr>
          <a:xfrm>
            <a:off x="865926" y="3647628"/>
            <a:ext cx="5060940" cy="2831544"/>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r>
              <a:rPr lang="es-MX" sz="1600" b="1" dirty="0"/>
              <a:t>Criterios sustantivos de contenido</a:t>
            </a:r>
          </a:p>
          <a:p>
            <a:r>
              <a:rPr lang="es-MX" sz="1600" b="1" dirty="0"/>
              <a:t>Criterio 1</a:t>
            </a:r>
            <a:r>
              <a:rPr lang="es-MX" sz="1600" dirty="0"/>
              <a:t>. Ejercicio</a:t>
            </a:r>
          </a:p>
          <a:p>
            <a:r>
              <a:rPr lang="es-MX" sz="1600" b="1" dirty="0"/>
              <a:t>Criterio 2. </a:t>
            </a:r>
            <a:r>
              <a:rPr lang="es-MX" sz="1600" dirty="0"/>
              <a:t>Periodo que se informa (fecha de inicio y fecha de término)</a:t>
            </a:r>
          </a:p>
          <a:p>
            <a:r>
              <a:rPr lang="es-MX" sz="1600" b="1" dirty="0"/>
              <a:t>Criterio 3. </a:t>
            </a:r>
            <a:r>
              <a:rPr lang="es-MX" sz="1600" dirty="0"/>
              <a:t>Tipo de normatividad (catálogo): </a:t>
            </a:r>
          </a:p>
          <a:p>
            <a:r>
              <a:rPr lang="es-MX" sz="1600" b="1" dirty="0"/>
              <a:t>Criterio 4. </a:t>
            </a:r>
            <a:r>
              <a:rPr lang="es-MX" sz="1600" dirty="0"/>
              <a:t>Denominación de la norma que se reporta</a:t>
            </a:r>
          </a:p>
          <a:p>
            <a:r>
              <a:rPr lang="es-MX" sz="1600" b="1" dirty="0"/>
              <a:t>Criterio 5. </a:t>
            </a:r>
            <a:r>
              <a:rPr lang="es-MX" sz="1600" dirty="0"/>
              <a:t>Fecha de publicación en el DOF</a:t>
            </a:r>
          </a:p>
          <a:p>
            <a:r>
              <a:rPr lang="es-MX" sz="1600" b="1" dirty="0"/>
              <a:t>Criterio 6. </a:t>
            </a:r>
            <a:r>
              <a:rPr lang="es-MX" sz="1600" dirty="0"/>
              <a:t>Fecha de última modificación</a:t>
            </a:r>
          </a:p>
          <a:p>
            <a:r>
              <a:rPr lang="es-MX" sz="1600" b="1" dirty="0"/>
              <a:t>Criterio 7. </a:t>
            </a:r>
            <a:r>
              <a:rPr lang="es-MX" sz="1600" dirty="0"/>
              <a:t>Hipervínculo al documento completo de cada norma</a:t>
            </a:r>
          </a:p>
          <a:p>
            <a:endParaRPr lang="es-MX" dirty="0"/>
          </a:p>
        </p:txBody>
      </p:sp>
      <p:sp>
        <p:nvSpPr>
          <p:cNvPr id="14" name="CuadroTexto 13"/>
          <p:cNvSpPr txBox="1"/>
          <p:nvPr/>
        </p:nvSpPr>
        <p:spPr>
          <a:xfrm>
            <a:off x="6197200" y="3647628"/>
            <a:ext cx="5060940" cy="3077766"/>
          </a:xfrm>
          <a:prstGeom prst="rect">
            <a:avLst/>
          </a:prstGeom>
          <a:solidFill>
            <a:schemeClr val="accent2"/>
          </a:solidFill>
          <a:effectLst>
            <a:outerShdw blurRad="50800" dist="38100" dir="2700000" algn="tl" rotWithShape="0">
              <a:prstClr val="black">
                <a:alpha val="40000"/>
              </a:prstClr>
            </a:outerShdw>
          </a:effectLst>
        </p:spPr>
        <p:txBody>
          <a:bodyPr wrap="square" rtlCol="0">
            <a:spAutoFit/>
          </a:bodyPr>
          <a:lstStyle/>
          <a:p>
            <a:r>
              <a:rPr lang="es-MX" sz="1600" b="1" dirty="0"/>
              <a:t>Criterios adjetivos de confiabilidad</a:t>
            </a:r>
          </a:p>
          <a:p>
            <a:r>
              <a:rPr lang="es-MX" sz="1600" b="1" dirty="0"/>
              <a:t>Criterio 11. </a:t>
            </a:r>
            <a:r>
              <a:rPr lang="es-MX" sz="1600" dirty="0"/>
              <a:t>Área(s) responsable(s) que genera(n), posee(n), publica(n) y actualiza(n) la información.</a:t>
            </a:r>
          </a:p>
          <a:p>
            <a:r>
              <a:rPr lang="es-MX" sz="1600" b="1" dirty="0"/>
              <a:t>Criterio 12. </a:t>
            </a:r>
            <a:r>
              <a:rPr lang="es-MX" sz="1600" dirty="0"/>
              <a:t>Fecha de actualización de la información publicada con el formato día/mes/año </a:t>
            </a:r>
          </a:p>
          <a:p>
            <a:r>
              <a:rPr lang="es-MX" sz="1600" b="1" dirty="0"/>
              <a:t>Criterio 13. </a:t>
            </a:r>
            <a:r>
              <a:rPr lang="es-MX" sz="1600" dirty="0"/>
              <a:t>Fecha de validación de la información publicada con el formato día/mes/año </a:t>
            </a:r>
          </a:p>
          <a:p>
            <a:r>
              <a:rPr lang="es-MX" sz="1600" b="1" dirty="0"/>
              <a:t>Criterio 14. </a:t>
            </a:r>
            <a:r>
              <a:rPr lang="es-MX" sz="1600" dirty="0"/>
              <a:t>Nota. Este criterio se cumple en caso de que sea necesario que el sujeto obligado incluya alguna aclaración relativa a la información publicada y/o explicación por la falta de información</a:t>
            </a:r>
          </a:p>
          <a:p>
            <a:endParaRPr lang="es-MX" dirty="0"/>
          </a:p>
        </p:txBody>
      </p:sp>
      <p:grpSp>
        <p:nvGrpSpPr>
          <p:cNvPr id="15" name="Grupo 14"/>
          <p:cNvGrpSpPr/>
          <p:nvPr/>
        </p:nvGrpSpPr>
        <p:grpSpPr>
          <a:xfrm>
            <a:off x="1094696" y="1118396"/>
            <a:ext cx="646771" cy="811334"/>
            <a:chOff x="3919653" y="770718"/>
            <a:chExt cx="646771" cy="811334"/>
          </a:xfrm>
          <a:effectLst>
            <a:outerShdw blurRad="50800" dist="38100" dir="2700000" algn="tl" rotWithShape="0">
              <a:prstClr val="black">
                <a:alpha val="40000"/>
              </a:prstClr>
            </a:outerShdw>
          </a:effectLst>
        </p:grpSpPr>
        <p:sp>
          <p:nvSpPr>
            <p:cNvPr id="16" name="Flecha: hacia abajo 15"/>
            <p:cNvSpPr/>
            <p:nvPr/>
          </p:nvSpPr>
          <p:spPr>
            <a:xfrm>
              <a:off x="3941957" y="1202910"/>
              <a:ext cx="557561" cy="379142"/>
            </a:xfrm>
            <a:prstGeom prst="down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sp>
          <p:nvSpPr>
            <p:cNvPr id="17" name="Elipse 16"/>
            <p:cNvSpPr/>
            <p:nvPr/>
          </p:nvSpPr>
          <p:spPr>
            <a:xfrm>
              <a:off x="3919653" y="770718"/>
              <a:ext cx="646771" cy="582939"/>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a:solidFill>
                    <a:schemeClr val="tx1"/>
                  </a:solidFill>
                  <a:latin typeface="Arial Black" panose="020B0A04020102020204" pitchFamily="34" charset="0"/>
                </a:rPr>
                <a:t>2</a:t>
              </a:r>
            </a:p>
          </p:txBody>
        </p:sp>
      </p:grpSp>
      <p:grpSp>
        <p:nvGrpSpPr>
          <p:cNvPr id="18" name="Grupo 17"/>
          <p:cNvGrpSpPr/>
          <p:nvPr/>
        </p:nvGrpSpPr>
        <p:grpSpPr>
          <a:xfrm>
            <a:off x="2360278" y="1118396"/>
            <a:ext cx="646771" cy="811334"/>
            <a:chOff x="3919653" y="770718"/>
            <a:chExt cx="646771" cy="811334"/>
          </a:xfrm>
          <a:effectLst>
            <a:outerShdw blurRad="50800" dist="38100" dir="2700000" algn="tl" rotWithShape="0">
              <a:prstClr val="black">
                <a:alpha val="40000"/>
              </a:prstClr>
            </a:outerShdw>
          </a:effectLst>
        </p:grpSpPr>
        <p:sp>
          <p:nvSpPr>
            <p:cNvPr id="19" name="Flecha: hacia abajo 18"/>
            <p:cNvSpPr/>
            <p:nvPr/>
          </p:nvSpPr>
          <p:spPr>
            <a:xfrm>
              <a:off x="3941957" y="1202910"/>
              <a:ext cx="557561" cy="379142"/>
            </a:xfrm>
            <a:prstGeom prst="down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sp>
          <p:nvSpPr>
            <p:cNvPr id="20" name="Elipse 19"/>
            <p:cNvSpPr/>
            <p:nvPr/>
          </p:nvSpPr>
          <p:spPr>
            <a:xfrm>
              <a:off x="3919653" y="770718"/>
              <a:ext cx="646771" cy="582939"/>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a:solidFill>
                    <a:schemeClr val="tx1"/>
                  </a:solidFill>
                  <a:latin typeface="Arial Black" panose="020B0A04020102020204" pitchFamily="34" charset="0"/>
                </a:rPr>
                <a:t>2</a:t>
              </a:r>
            </a:p>
          </p:txBody>
        </p:sp>
      </p:grpSp>
      <p:grpSp>
        <p:nvGrpSpPr>
          <p:cNvPr id="21" name="Grupo 20"/>
          <p:cNvGrpSpPr/>
          <p:nvPr/>
        </p:nvGrpSpPr>
        <p:grpSpPr>
          <a:xfrm>
            <a:off x="3257872" y="1118396"/>
            <a:ext cx="646771" cy="811334"/>
            <a:chOff x="3919653" y="770718"/>
            <a:chExt cx="646771" cy="811334"/>
          </a:xfrm>
          <a:effectLst>
            <a:outerShdw blurRad="50800" dist="38100" dir="2700000" algn="tl" rotWithShape="0">
              <a:prstClr val="black">
                <a:alpha val="40000"/>
              </a:prstClr>
            </a:outerShdw>
          </a:effectLst>
        </p:grpSpPr>
        <p:sp>
          <p:nvSpPr>
            <p:cNvPr id="22" name="Flecha: hacia abajo 21"/>
            <p:cNvSpPr/>
            <p:nvPr/>
          </p:nvSpPr>
          <p:spPr>
            <a:xfrm>
              <a:off x="3941957" y="1202910"/>
              <a:ext cx="557561" cy="379142"/>
            </a:xfrm>
            <a:prstGeom prst="down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sp>
          <p:nvSpPr>
            <p:cNvPr id="23" name="Elipse 22"/>
            <p:cNvSpPr/>
            <p:nvPr/>
          </p:nvSpPr>
          <p:spPr>
            <a:xfrm>
              <a:off x="3919653" y="770718"/>
              <a:ext cx="646771" cy="582939"/>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a:solidFill>
                    <a:schemeClr val="tx1"/>
                  </a:solidFill>
                  <a:latin typeface="Arial Black" panose="020B0A04020102020204" pitchFamily="34" charset="0"/>
                </a:rPr>
                <a:t>4</a:t>
              </a:r>
            </a:p>
          </p:txBody>
        </p:sp>
      </p:grpSp>
      <p:grpSp>
        <p:nvGrpSpPr>
          <p:cNvPr id="25" name="Grupo 24"/>
          <p:cNvGrpSpPr/>
          <p:nvPr/>
        </p:nvGrpSpPr>
        <p:grpSpPr>
          <a:xfrm>
            <a:off x="4491126" y="1080732"/>
            <a:ext cx="646771" cy="811334"/>
            <a:chOff x="3919653" y="770718"/>
            <a:chExt cx="646771" cy="811334"/>
          </a:xfrm>
          <a:effectLst>
            <a:outerShdw blurRad="50800" dist="38100" dir="2700000" algn="tl" rotWithShape="0">
              <a:prstClr val="black">
                <a:alpha val="40000"/>
              </a:prstClr>
            </a:outerShdw>
          </a:effectLst>
        </p:grpSpPr>
        <p:sp>
          <p:nvSpPr>
            <p:cNvPr id="26" name="Flecha: hacia abajo 25"/>
            <p:cNvSpPr/>
            <p:nvPr/>
          </p:nvSpPr>
          <p:spPr>
            <a:xfrm>
              <a:off x="3941957" y="1202910"/>
              <a:ext cx="557561" cy="379142"/>
            </a:xfrm>
            <a:prstGeom prst="down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sp>
          <p:nvSpPr>
            <p:cNvPr id="27" name="Elipse 26"/>
            <p:cNvSpPr/>
            <p:nvPr/>
          </p:nvSpPr>
          <p:spPr>
            <a:xfrm>
              <a:off x="3919653" y="770718"/>
              <a:ext cx="646771" cy="582939"/>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a:solidFill>
                    <a:schemeClr val="tx1"/>
                  </a:solidFill>
                  <a:latin typeface="Arial Black" panose="020B0A04020102020204" pitchFamily="34" charset="0"/>
                </a:rPr>
                <a:t>5</a:t>
              </a:r>
            </a:p>
          </p:txBody>
        </p:sp>
      </p:grpSp>
      <p:grpSp>
        <p:nvGrpSpPr>
          <p:cNvPr id="28" name="Grupo 27"/>
          <p:cNvGrpSpPr/>
          <p:nvPr/>
        </p:nvGrpSpPr>
        <p:grpSpPr>
          <a:xfrm>
            <a:off x="5625782" y="1104115"/>
            <a:ext cx="646771" cy="811334"/>
            <a:chOff x="3919653" y="770718"/>
            <a:chExt cx="646771" cy="811334"/>
          </a:xfrm>
          <a:effectLst>
            <a:outerShdw blurRad="50800" dist="38100" dir="2700000" algn="tl" rotWithShape="0">
              <a:prstClr val="black">
                <a:alpha val="40000"/>
              </a:prstClr>
            </a:outerShdw>
          </a:effectLst>
        </p:grpSpPr>
        <p:sp>
          <p:nvSpPr>
            <p:cNvPr id="29" name="Flecha: hacia abajo 28"/>
            <p:cNvSpPr/>
            <p:nvPr/>
          </p:nvSpPr>
          <p:spPr>
            <a:xfrm>
              <a:off x="3941957" y="1202910"/>
              <a:ext cx="557561" cy="379142"/>
            </a:xfrm>
            <a:prstGeom prst="down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sp>
          <p:nvSpPr>
            <p:cNvPr id="30" name="Elipse 29"/>
            <p:cNvSpPr/>
            <p:nvPr/>
          </p:nvSpPr>
          <p:spPr>
            <a:xfrm>
              <a:off x="3919653" y="770718"/>
              <a:ext cx="646771" cy="582939"/>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a:solidFill>
                    <a:schemeClr val="tx1"/>
                  </a:solidFill>
                  <a:latin typeface="Arial Black" panose="020B0A04020102020204" pitchFamily="34" charset="0"/>
                </a:rPr>
                <a:t>6</a:t>
              </a:r>
            </a:p>
          </p:txBody>
        </p:sp>
      </p:grpSp>
      <p:grpSp>
        <p:nvGrpSpPr>
          <p:cNvPr id="31" name="Grupo 30"/>
          <p:cNvGrpSpPr/>
          <p:nvPr/>
        </p:nvGrpSpPr>
        <p:grpSpPr>
          <a:xfrm>
            <a:off x="6624860" y="1080732"/>
            <a:ext cx="646771" cy="811334"/>
            <a:chOff x="3919653" y="770718"/>
            <a:chExt cx="646771" cy="811334"/>
          </a:xfrm>
          <a:effectLst>
            <a:outerShdw blurRad="50800" dist="38100" dir="2700000" algn="tl" rotWithShape="0">
              <a:prstClr val="black">
                <a:alpha val="40000"/>
              </a:prstClr>
            </a:outerShdw>
          </a:effectLst>
        </p:grpSpPr>
        <p:sp>
          <p:nvSpPr>
            <p:cNvPr id="32" name="Flecha: hacia abajo 31"/>
            <p:cNvSpPr/>
            <p:nvPr/>
          </p:nvSpPr>
          <p:spPr>
            <a:xfrm>
              <a:off x="3941957" y="1202910"/>
              <a:ext cx="557561" cy="379142"/>
            </a:xfrm>
            <a:prstGeom prst="down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sp>
          <p:nvSpPr>
            <p:cNvPr id="33" name="Elipse 32"/>
            <p:cNvSpPr/>
            <p:nvPr/>
          </p:nvSpPr>
          <p:spPr>
            <a:xfrm>
              <a:off x="3919653" y="770718"/>
              <a:ext cx="646771" cy="582939"/>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a:solidFill>
                    <a:schemeClr val="tx1"/>
                  </a:solidFill>
                  <a:latin typeface="Arial Black" panose="020B0A04020102020204" pitchFamily="34" charset="0"/>
                </a:rPr>
                <a:t>7</a:t>
              </a:r>
            </a:p>
          </p:txBody>
        </p:sp>
      </p:grpSp>
      <p:grpSp>
        <p:nvGrpSpPr>
          <p:cNvPr id="34" name="Grupo 33"/>
          <p:cNvGrpSpPr/>
          <p:nvPr/>
        </p:nvGrpSpPr>
        <p:grpSpPr>
          <a:xfrm>
            <a:off x="8147805" y="1114086"/>
            <a:ext cx="646771" cy="811334"/>
            <a:chOff x="3919653" y="770718"/>
            <a:chExt cx="646771" cy="811334"/>
          </a:xfrm>
          <a:solidFill>
            <a:schemeClr val="accent2"/>
          </a:solidFill>
          <a:effectLst>
            <a:outerShdw blurRad="50800" dist="38100" dir="2700000" algn="tl" rotWithShape="0">
              <a:prstClr val="black">
                <a:alpha val="40000"/>
              </a:prstClr>
            </a:outerShdw>
          </a:effectLst>
        </p:grpSpPr>
        <p:sp>
          <p:nvSpPr>
            <p:cNvPr id="35" name="Flecha: hacia abajo 34"/>
            <p:cNvSpPr/>
            <p:nvPr/>
          </p:nvSpPr>
          <p:spPr>
            <a:xfrm>
              <a:off x="3941957" y="1202910"/>
              <a:ext cx="557561" cy="379142"/>
            </a:xfrm>
            <a:prstGeom prst="down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
          <p:nvSpPr>
            <p:cNvPr id="36" name="Elipse 35"/>
            <p:cNvSpPr/>
            <p:nvPr/>
          </p:nvSpPr>
          <p:spPr>
            <a:xfrm>
              <a:off x="3919653" y="770718"/>
              <a:ext cx="646771" cy="582939"/>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MX" b="1" dirty="0">
                  <a:solidFill>
                    <a:schemeClr val="tx1"/>
                  </a:solidFill>
                  <a:latin typeface="Arial" panose="020B0604020202020204" pitchFamily="34" charset="0"/>
                  <a:cs typeface="Arial" panose="020B0604020202020204" pitchFamily="34" charset="0"/>
                </a:rPr>
                <a:t>11</a:t>
              </a:r>
            </a:p>
          </p:txBody>
        </p:sp>
      </p:grpSp>
      <p:grpSp>
        <p:nvGrpSpPr>
          <p:cNvPr id="37" name="Grupo 36"/>
          <p:cNvGrpSpPr/>
          <p:nvPr/>
        </p:nvGrpSpPr>
        <p:grpSpPr>
          <a:xfrm>
            <a:off x="9327541" y="1104115"/>
            <a:ext cx="646771" cy="811334"/>
            <a:chOff x="3919653" y="770718"/>
            <a:chExt cx="646771" cy="811334"/>
          </a:xfrm>
          <a:solidFill>
            <a:schemeClr val="accent2"/>
          </a:solidFill>
          <a:effectLst>
            <a:outerShdw blurRad="50800" dist="38100" dir="2700000" algn="tl" rotWithShape="0">
              <a:prstClr val="black">
                <a:alpha val="40000"/>
              </a:prstClr>
            </a:outerShdw>
          </a:effectLst>
        </p:grpSpPr>
        <p:sp>
          <p:nvSpPr>
            <p:cNvPr id="38" name="Flecha: hacia abajo 37"/>
            <p:cNvSpPr/>
            <p:nvPr/>
          </p:nvSpPr>
          <p:spPr>
            <a:xfrm>
              <a:off x="3941957" y="1202910"/>
              <a:ext cx="557561" cy="379142"/>
            </a:xfrm>
            <a:prstGeom prst="down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
          <p:nvSpPr>
            <p:cNvPr id="39" name="Elipse 38"/>
            <p:cNvSpPr/>
            <p:nvPr/>
          </p:nvSpPr>
          <p:spPr>
            <a:xfrm>
              <a:off x="3919653" y="770718"/>
              <a:ext cx="646771" cy="582939"/>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MX" b="1" dirty="0">
                  <a:solidFill>
                    <a:schemeClr val="tx1"/>
                  </a:solidFill>
                  <a:latin typeface="Arial" panose="020B0604020202020204" pitchFamily="34" charset="0"/>
                  <a:cs typeface="Arial" panose="020B0604020202020204" pitchFamily="34" charset="0"/>
                </a:rPr>
                <a:t>12</a:t>
              </a:r>
            </a:p>
          </p:txBody>
        </p:sp>
      </p:grpSp>
      <p:grpSp>
        <p:nvGrpSpPr>
          <p:cNvPr id="40" name="Grupo 39"/>
          <p:cNvGrpSpPr/>
          <p:nvPr/>
        </p:nvGrpSpPr>
        <p:grpSpPr>
          <a:xfrm>
            <a:off x="10045361" y="1124301"/>
            <a:ext cx="646771" cy="811334"/>
            <a:chOff x="3919653" y="770718"/>
            <a:chExt cx="646771" cy="811334"/>
          </a:xfrm>
          <a:solidFill>
            <a:schemeClr val="accent2"/>
          </a:solidFill>
          <a:effectLst>
            <a:outerShdw blurRad="50800" dist="38100" dir="2700000" algn="tl" rotWithShape="0">
              <a:prstClr val="black">
                <a:alpha val="40000"/>
              </a:prstClr>
            </a:outerShdw>
          </a:effectLst>
        </p:grpSpPr>
        <p:sp>
          <p:nvSpPr>
            <p:cNvPr id="41" name="Flecha: hacia abajo 40"/>
            <p:cNvSpPr/>
            <p:nvPr/>
          </p:nvSpPr>
          <p:spPr>
            <a:xfrm>
              <a:off x="3941957" y="1202910"/>
              <a:ext cx="557561" cy="379142"/>
            </a:xfrm>
            <a:prstGeom prst="down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
          <p:nvSpPr>
            <p:cNvPr id="42" name="Elipse 41"/>
            <p:cNvSpPr/>
            <p:nvPr/>
          </p:nvSpPr>
          <p:spPr>
            <a:xfrm>
              <a:off x="3919653" y="770718"/>
              <a:ext cx="646771" cy="582939"/>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MX" b="1" dirty="0">
                  <a:solidFill>
                    <a:schemeClr val="tx1"/>
                  </a:solidFill>
                  <a:latin typeface="Arial" panose="020B0604020202020204" pitchFamily="34" charset="0"/>
                  <a:cs typeface="Arial" panose="020B0604020202020204" pitchFamily="34" charset="0"/>
                </a:rPr>
                <a:t>13</a:t>
              </a:r>
            </a:p>
          </p:txBody>
        </p:sp>
      </p:grpSp>
      <p:grpSp>
        <p:nvGrpSpPr>
          <p:cNvPr id="43" name="Grupo 42"/>
          <p:cNvGrpSpPr/>
          <p:nvPr/>
        </p:nvGrpSpPr>
        <p:grpSpPr>
          <a:xfrm>
            <a:off x="10769757" y="1101211"/>
            <a:ext cx="646771" cy="811334"/>
            <a:chOff x="3919653" y="770718"/>
            <a:chExt cx="646771" cy="811334"/>
          </a:xfrm>
          <a:solidFill>
            <a:schemeClr val="accent2"/>
          </a:solidFill>
          <a:effectLst>
            <a:outerShdw blurRad="50800" dist="38100" dir="2700000" algn="tl" rotWithShape="0">
              <a:prstClr val="black">
                <a:alpha val="40000"/>
              </a:prstClr>
            </a:outerShdw>
          </a:effectLst>
        </p:grpSpPr>
        <p:sp>
          <p:nvSpPr>
            <p:cNvPr id="44" name="Flecha: hacia abajo 43"/>
            <p:cNvSpPr/>
            <p:nvPr/>
          </p:nvSpPr>
          <p:spPr>
            <a:xfrm>
              <a:off x="3941957" y="1202910"/>
              <a:ext cx="557561" cy="379142"/>
            </a:xfrm>
            <a:prstGeom prst="down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
          <p:nvSpPr>
            <p:cNvPr id="45" name="Elipse 44"/>
            <p:cNvSpPr/>
            <p:nvPr/>
          </p:nvSpPr>
          <p:spPr>
            <a:xfrm>
              <a:off x="3919653" y="770718"/>
              <a:ext cx="646771" cy="582939"/>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MX" b="1" dirty="0">
                  <a:solidFill>
                    <a:schemeClr val="tx1"/>
                  </a:solidFill>
                  <a:latin typeface="Arial" panose="020B0604020202020204" pitchFamily="34" charset="0"/>
                  <a:cs typeface="Arial" panose="020B0604020202020204" pitchFamily="34" charset="0"/>
                </a:rPr>
                <a:t>14</a:t>
              </a:r>
            </a:p>
          </p:txBody>
        </p:sp>
      </p:grpSp>
    </p:spTree>
    <p:extLst>
      <p:ext uri="{BB962C8B-B14F-4D97-AF65-F5344CB8AC3E}">
        <p14:creationId xmlns:p14="http://schemas.microsoft.com/office/powerpoint/2010/main" val="3581660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243930" y="384170"/>
            <a:ext cx="7321388" cy="677518"/>
          </a:xfrm>
          <a:prstGeom prst="rect">
            <a:avLst/>
          </a:prstGeom>
        </p:spPr>
        <p:txBody>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b="1">
                <a:solidFill>
                  <a:srgbClr val="7030A0"/>
                </a:solidFill>
              </a:rPr>
              <a:t>3. Interoperabilidad de sistemas</a:t>
            </a:r>
            <a:endParaRPr lang="es-MX" b="1" dirty="0">
              <a:solidFill>
                <a:srgbClr val="7030A0"/>
              </a:solidFill>
            </a:endParaRPr>
          </a:p>
        </p:txBody>
      </p:sp>
      <p:pic>
        <p:nvPicPr>
          <p:cNvPr id="3" name="Picture 2" descr="http://www.eurocop.com/wp-content/uploads/2015/06/foto1.jpg"/>
          <p:cNvPicPr>
            <a:picLocks noChangeAspect="1" noChangeArrowheads="1"/>
          </p:cNvPicPr>
          <p:nvPr/>
        </p:nvPicPr>
        <p:blipFill>
          <a:blip r:embed="rId2">
            <a:clrChange>
              <a:clrFrom>
                <a:srgbClr val="FCFEFD"/>
              </a:clrFrom>
              <a:clrTo>
                <a:srgbClr val="FCFEFD">
                  <a:alpha val="0"/>
                </a:srgbClr>
              </a:clrTo>
            </a:clrChange>
            <a:extLst>
              <a:ext uri="{28A0092B-C50C-407E-A947-70E740481C1C}">
                <a14:useLocalDpi xmlns:a14="http://schemas.microsoft.com/office/drawing/2010/main" val="0"/>
              </a:ext>
            </a:extLst>
          </a:blip>
          <a:srcRect/>
          <a:stretch>
            <a:fillRect/>
          </a:stretch>
        </p:blipFill>
        <p:spPr bwMode="auto">
          <a:xfrm>
            <a:off x="272627" y="1225746"/>
            <a:ext cx="6159859" cy="4127107"/>
          </a:xfrm>
          <a:prstGeom prst="rect">
            <a:avLst/>
          </a:prstGeom>
          <a:noFill/>
          <a:extLst>
            <a:ext uri="{909E8E84-426E-40DD-AFC4-6F175D3DCCD1}">
              <a14:hiddenFill xmlns:a14="http://schemas.microsoft.com/office/drawing/2010/main">
                <a:solidFill>
                  <a:srgbClr val="FFFFFF"/>
                </a:solidFill>
              </a14:hiddenFill>
            </a:ext>
          </a:extLst>
        </p:spPr>
      </p:pic>
      <p:sp>
        <p:nvSpPr>
          <p:cNvPr id="4" name="1 CuadroTexto"/>
          <p:cNvSpPr txBox="1"/>
          <p:nvPr/>
        </p:nvSpPr>
        <p:spPr>
          <a:xfrm>
            <a:off x="6546786" y="2459310"/>
            <a:ext cx="5392882" cy="1015663"/>
          </a:xfrm>
          <a:prstGeom prst="rect">
            <a:avLst/>
          </a:prstGeom>
          <a:noFill/>
        </p:spPr>
        <p:txBody>
          <a:bodyPr wrap="square" rtlCol="0">
            <a:spAutoFit/>
          </a:bodyPr>
          <a:lstStyle/>
          <a:p>
            <a:pPr algn="just"/>
            <a:r>
              <a:rPr lang="es-MX" sz="2000" dirty="0"/>
              <a:t>Mediante el desarrollo de un código (servicio web) es posible importar la información de los sistemas existentes a formatos del SIPOT</a:t>
            </a:r>
          </a:p>
        </p:txBody>
      </p:sp>
    </p:spTree>
    <p:extLst>
      <p:ext uri="{BB962C8B-B14F-4D97-AF65-F5344CB8AC3E}">
        <p14:creationId xmlns:p14="http://schemas.microsoft.com/office/powerpoint/2010/main" val="391264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3988106" y="2244082"/>
            <a:ext cx="8203894" cy="2834693"/>
          </a:xfrm>
          <a:prstGeom prst="rect">
            <a:avLst/>
          </a:prstGeom>
        </p:spPr>
        <p:txBody>
          <a:bodyPr vert="horz" lIns="91440" tIns="45720" rIns="91440" bIns="45720" rtlCol="0" anchor="ctr">
            <a:normAutofit fontScale="92500"/>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marL="742950" indent="-742950">
              <a:buFont typeface="+mj-lt"/>
              <a:buAutoNum type="arabicPeriod"/>
            </a:pPr>
            <a:r>
              <a:rPr lang="es-MX" sz="4000" b="1" dirty="0">
                <a:solidFill>
                  <a:srgbClr val="7030A0"/>
                </a:solidFill>
                <a:effectLst>
                  <a:outerShdw blurRad="38100" dist="38100" dir="2700000" algn="tl">
                    <a:srgbClr val="000000">
                      <a:alpha val="43137"/>
                    </a:srgbClr>
                  </a:outerShdw>
                </a:effectLst>
              </a:rPr>
              <a:t>¿Qué es el SIPOT?</a:t>
            </a:r>
          </a:p>
          <a:p>
            <a:pPr marL="742950" indent="-742950">
              <a:buFont typeface="+mj-lt"/>
              <a:buAutoNum type="arabicPeriod"/>
            </a:pPr>
            <a:r>
              <a:rPr lang="es-MX" sz="4000" b="1" dirty="0">
                <a:solidFill>
                  <a:srgbClr val="7030A0"/>
                </a:solidFill>
                <a:effectLst>
                  <a:outerShdw blurRad="38100" dist="38100" dir="2700000" algn="tl">
                    <a:srgbClr val="000000">
                      <a:alpha val="43137"/>
                    </a:srgbClr>
                  </a:outerShdw>
                </a:effectLst>
              </a:rPr>
              <a:t>Modalidades de carga de información</a:t>
            </a:r>
          </a:p>
          <a:p>
            <a:pPr marL="742950" indent="-742950">
              <a:buFont typeface="+mj-lt"/>
              <a:buAutoNum type="arabicPeriod"/>
            </a:pPr>
            <a:r>
              <a:rPr lang="es-MX" sz="4000" b="1" dirty="0">
                <a:solidFill>
                  <a:srgbClr val="007365"/>
                </a:solidFill>
                <a:effectLst>
                  <a:outerShdw blurRad="38100" dist="38100" dir="2700000" algn="tl">
                    <a:srgbClr val="000000">
                      <a:alpha val="43137"/>
                    </a:srgbClr>
                  </a:outerShdw>
                </a:effectLst>
              </a:rPr>
              <a:t>¿Cómo ingresar al SIPOT?</a:t>
            </a:r>
          </a:p>
          <a:p>
            <a:pPr marL="742950" indent="-742950">
              <a:buFont typeface="+mj-lt"/>
              <a:buAutoNum type="arabicPeriod"/>
            </a:pPr>
            <a:r>
              <a:rPr lang="es-MX" sz="4000" b="1" dirty="0">
                <a:solidFill>
                  <a:srgbClr val="7030A0"/>
                </a:solidFill>
                <a:effectLst>
                  <a:outerShdw blurRad="38100" dist="38100" dir="2700000" algn="tl">
                    <a:srgbClr val="000000">
                      <a:alpha val="43137"/>
                    </a:srgbClr>
                  </a:outerShdw>
                </a:effectLst>
              </a:rPr>
              <a:t>Administración del Sujeto Obligado</a:t>
            </a:r>
          </a:p>
          <a:p>
            <a:pPr marL="742950" indent="-742950">
              <a:buFont typeface="+mj-lt"/>
              <a:buAutoNum type="arabicPeriod"/>
            </a:pPr>
            <a:r>
              <a:rPr lang="es-MX" sz="4000" b="1" dirty="0">
                <a:solidFill>
                  <a:srgbClr val="7030A0"/>
                </a:solidFill>
                <a:effectLst>
                  <a:outerShdw blurRad="38100" dist="38100" dir="2700000" algn="tl">
                    <a:srgbClr val="000000">
                      <a:alpha val="43137"/>
                    </a:srgbClr>
                  </a:outerShdw>
                </a:effectLst>
              </a:rPr>
              <a:t>Carga de Información</a:t>
            </a:r>
          </a:p>
        </p:txBody>
      </p:sp>
      <p:sp>
        <p:nvSpPr>
          <p:cNvPr id="2" name="CuadroTexto 1"/>
          <p:cNvSpPr txBox="1"/>
          <p:nvPr/>
        </p:nvSpPr>
        <p:spPr>
          <a:xfrm>
            <a:off x="5750805" y="330505"/>
            <a:ext cx="3997220" cy="923330"/>
          </a:xfrm>
          <a:prstGeom prst="rect">
            <a:avLst/>
          </a:prstGeom>
          <a:noFill/>
        </p:spPr>
        <p:txBody>
          <a:bodyPr wrap="square" rtlCol="0">
            <a:spAutoFit/>
          </a:bodyPr>
          <a:lstStyle/>
          <a:p>
            <a:r>
              <a:rPr lang="es-MX" sz="5400" dirty="0">
                <a:solidFill>
                  <a:srgbClr val="7030A0"/>
                </a:solidFill>
              </a:rPr>
              <a:t>Contenido</a:t>
            </a:r>
          </a:p>
        </p:txBody>
      </p:sp>
    </p:spTree>
    <p:extLst>
      <p:ext uri="{BB962C8B-B14F-4D97-AF65-F5344CB8AC3E}">
        <p14:creationId xmlns:p14="http://schemas.microsoft.com/office/powerpoint/2010/main" val="4276597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900856" y="304402"/>
            <a:ext cx="8240813" cy="557213"/>
          </a:xfrm>
          <a:prstGeom prst="rect">
            <a:avLst/>
          </a:prstGeom>
          <a:ln>
            <a:noFill/>
          </a:ln>
        </p:spPr>
        <p:txBody>
          <a:bodyPr vert="horz" lIns="91440" tIns="45720" rIns="91440" bIns="45720" rtlCol="0" anchor="ctr">
            <a:noAutofit/>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sz="3200" b="1" dirty="0">
                <a:solidFill>
                  <a:srgbClr val="7030A0"/>
                </a:solidFill>
              </a:rPr>
              <a:t>¿QUIENES ATENDERÁN OBLIGACIONES EN SIPOT?</a:t>
            </a:r>
          </a:p>
        </p:txBody>
      </p:sp>
      <p:sp>
        <p:nvSpPr>
          <p:cNvPr id="6" name="Marcador de texto 3"/>
          <p:cNvSpPr txBox="1">
            <a:spLocks/>
          </p:cNvSpPr>
          <p:nvPr/>
        </p:nvSpPr>
        <p:spPr>
          <a:xfrm>
            <a:off x="736600" y="1199356"/>
            <a:ext cx="11202358" cy="458787"/>
          </a:xfrm>
          <a:prstGeom prst="rect">
            <a:avLst/>
          </a:prstGeom>
        </p:spPr>
        <p:txBody>
          <a:bodyPr vert="horz" lIns="91440" tIns="45720" rIns="91440" bIns="45720" rtlCol="0">
            <a:normAutofit lnSpcReduction="10000"/>
          </a:bodyPr>
          <a:lstStyle>
            <a:lvl1pPr marL="220508" indent="-220508" algn="l" defTabSz="882030" rtl="0" eaLnBrk="1" latinLnBrk="0" hangingPunct="1">
              <a:lnSpc>
                <a:spcPct val="90000"/>
              </a:lnSpc>
              <a:spcBef>
                <a:spcPts val="965"/>
              </a:spcBef>
              <a:buFont typeface="Arial" panose="020B0604020202020204" pitchFamily="34" charset="0"/>
              <a:buChar char="•"/>
              <a:defRPr sz="2701" kern="1200">
                <a:solidFill>
                  <a:schemeClr val="tx1"/>
                </a:solidFill>
                <a:latin typeface="+mn-lt"/>
                <a:ea typeface="+mn-ea"/>
                <a:cs typeface="+mn-cs"/>
              </a:defRPr>
            </a:lvl1pPr>
            <a:lvl2pPr marL="661523" indent="-220508" algn="l" defTabSz="882030" rtl="0" eaLnBrk="1" latinLnBrk="0" hangingPunct="1">
              <a:lnSpc>
                <a:spcPct val="90000"/>
              </a:lnSpc>
              <a:spcBef>
                <a:spcPts val="482"/>
              </a:spcBef>
              <a:buFont typeface="Arial" panose="020B0604020202020204" pitchFamily="34" charset="0"/>
              <a:buChar char="•"/>
              <a:defRPr sz="2315" kern="1200">
                <a:solidFill>
                  <a:schemeClr val="tx1"/>
                </a:solidFill>
                <a:latin typeface="+mn-lt"/>
                <a:ea typeface="+mn-ea"/>
                <a:cs typeface="+mn-cs"/>
              </a:defRPr>
            </a:lvl2pPr>
            <a:lvl3pPr marL="1102538" indent="-220508" algn="l" defTabSz="882030" rtl="0" eaLnBrk="1" latinLnBrk="0" hangingPunct="1">
              <a:lnSpc>
                <a:spcPct val="90000"/>
              </a:lnSpc>
              <a:spcBef>
                <a:spcPts val="482"/>
              </a:spcBef>
              <a:buFont typeface="Arial" panose="020B0604020202020204" pitchFamily="34" charset="0"/>
              <a:buChar char="•"/>
              <a:defRPr sz="1929" kern="1200">
                <a:solidFill>
                  <a:schemeClr val="tx1"/>
                </a:solidFill>
                <a:latin typeface="+mn-lt"/>
                <a:ea typeface="+mn-ea"/>
                <a:cs typeface="+mn-cs"/>
              </a:defRPr>
            </a:lvl3pPr>
            <a:lvl4pPr marL="154355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4pPr>
            <a:lvl5pPr marL="1984568"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5pPr>
            <a:lvl6pPr marL="242558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6pPr>
            <a:lvl7pPr marL="2866598"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7pPr>
            <a:lvl8pPr marL="330761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8pPr>
            <a:lvl9pPr marL="3748629"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9pPr>
          </a:lstStyle>
          <a:p>
            <a:r>
              <a:rPr lang="es-MX" dirty="0">
                <a:solidFill>
                  <a:srgbClr val="007365"/>
                </a:solidFill>
              </a:rPr>
              <a:t>Administrador de Sujeto Obligado (Titular de la Unidad de Transparencia</a:t>
            </a:r>
          </a:p>
        </p:txBody>
      </p:sp>
      <p:sp>
        <p:nvSpPr>
          <p:cNvPr id="7" name="Marcador de contenido 4"/>
          <p:cNvSpPr txBox="1">
            <a:spLocks/>
          </p:cNvSpPr>
          <p:nvPr/>
        </p:nvSpPr>
        <p:spPr>
          <a:xfrm>
            <a:off x="1035844" y="1658143"/>
            <a:ext cx="8652669" cy="1628775"/>
          </a:xfrm>
          <a:prstGeom prst="rect">
            <a:avLst/>
          </a:prstGeom>
        </p:spPr>
        <p:txBody>
          <a:bodyPr vert="horz" lIns="91440" tIns="45720" rIns="91440" bIns="45720" rtlCol="0">
            <a:noAutofit/>
          </a:bodyPr>
          <a:lstStyle>
            <a:lvl1pPr marL="220508" indent="-220508" algn="l" defTabSz="882030" rtl="0" eaLnBrk="1" latinLnBrk="0" hangingPunct="1">
              <a:lnSpc>
                <a:spcPct val="90000"/>
              </a:lnSpc>
              <a:spcBef>
                <a:spcPts val="965"/>
              </a:spcBef>
              <a:buFont typeface="Arial" panose="020B0604020202020204" pitchFamily="34" charset="0"/>
              <a:buChar char="•"/>
              <a:defRPr sz="2701" kern="1200">
                <a:solidFill>
                  <a:schemeClr val="tx1"/>
                </a:solidFill>
                <a:latin typeface="+mn-lt"/>
                <a:ea typeface="+mn-ea"/>
                <a:cs typeface="+mn-cs"/>
              </a:defRPr>
            </a:lvl1pPr>
            <a:lvl2pPr marL="661523" indent="-220508" algn="l" defTabSz="882030" rtl="0" eaLnBrk="1" latinLnBrk="0" hangingPunct="1">
              <a:lnSpc>
                <a:spcPct val="90000"/>
              </a:lnSpc>
              <a:spcBef>
                <a:spcPts val="482"/>
              </a:spcBef>
              <a:buFont typeface="Arial" panose="020B0604020202020204" pitchFamily="34" charset="0"/>
              <a:buChar char="•"/>
              <a:defRPr sz="2315" kern="1200">
                <a:solidFill>
                  <a:schemeClr val="tx1"/>
                </a:solidFill>
                <a:latin typeface="+mn-lt"/>
                <a:ea typeface="+mn-ea"/>
                <a:cs typeface="+mn-cs"/>
              </a:defRPr>
            </a:lvl2pPr>
            <a:lvl3pPr marL="1102538" indent="-220508" algn="l" defTabSz="882030" rtl="0" eaLnBrk="1" latinLnBrk="0" hangingPunct="1">
              <a:lnSpc>
                <a:spcPct val="90000"/>
              </a:lnSpc>
              <a:spcBef>
                <a:spcPts val="482"/>
              </a:spcBef>
              <a:buFont typeface="Arial" panose="020B0604020202020204" pitchFamily="34" charset="0"/>
              <a:buChar char="•"/>
              <a:defRPr sz="1929" kern="1200">
                <a:solidFill>
                  <a:schemeClr val="tx1"/>
                </a:solidFill>
                <a:latin typeface="+mn-lt"/>
                <a:ea typeface="+mn-ea"/>
                <a:cs typeface="+mn-cs"/>
              </a:defRPr>
            </a:lvl3pPr>
            <a:lvl4pPr marL="154355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4pPr>
            <a:lvl5pPr marL="1984568"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5pPr>
            <a:lvl6pPr marL="242558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6pPr>
            <a:lvl7pPr marL="2866598"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7pPr>
            <a:lvl8pPr marL="330761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8pPr>
            <a:lvl9pPr marL="3748629"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9pPr>
          </a:lstStyle>
          <a:p>
            <a:pPr>
              <a:lnSpc>
                <a:spcPct val="110000"/>
              </a:lnSpc>
              <a:buClr>
                <a:srgbClr val="007365"/>
              </a:buClr>
            </a:pPr>
            <a:r>
              <a:rPr lang="es-MX" sz="2000" dirty="0">
                <a:solidFill>
                  <a:srgbClr val="7030A0"/>
                </a:solidFill>
              </a:rPr>
              <a:t>Administración de unidades administrativas (alta, eliminación y modificación).</a:t>
            </a:r>
          </a:p>
          <a:p>
            <a:pPr>
              <a:lnSpc>
                <a:spcPct val="110000"/>
              </a:lnSpc>
              <a:buClr>
                <a:srgbClr val="007365"/>
              </a:buClr>
            </a:pPr>
            <a:r>
              <a:rPr lang="es-MX" sz="2000" dirty="0">
                <a:solidFill>
                  <a:srgbClr val="7030A0"/>
                </a:solidFill>
              </a:rPr>
              <a:t>Administración de usuarios (alta, eliminación y modificación).</a:t>
            </a:r>
          </a:p>
          <a:p>
            <a:pPr>
              <a:lnSpc>
                <a:spcPct val="110000"/>
              </a:lnSpc>
              <a:buClr>
                <a:srgbClr val="007365"/>
              </a:buClr>
            </a:pPr>
            <a:r>
              <a:rPr lang="es-MX" sz="2000" dirty="0">
                <a:solidFill>
                  <a:srgbClr val="7030A0"/>
                </a:solidFill>
              </a:rPr>
              <a:t>Relacionar unidad administrativa con formatos.</a:t>
            </a:r>
          </a:p>
        </p:txBody>
      </p:sp>
      <p:sp>
        <p:nvSpPr>
          <p:cNvPr id="8" name="Marcador de texto 5"/>
          <p:cNvSpPr txBox="1">
            <a:spLocks/>
          </p:cNvSpPr>
          <p:nvPr/>
        </p:nvSpPr>
        <p:spPr>
          <a:xfrm>
            <a:off x="687387" y="3371453"/>
            <a:ext cx="7661275" cy="471487"/>
          </a:xfrm>
          <a:prstGeom prst="rect">
            <a:avLst/>
          </a:prstGeom>
        </p:spPr>
        <p:txBody>
          <a:bodyPr vert="horz" lIns="91440" tIns="45720" rIns="91440" bIns="45720" rtlCol="0">
            <a:normAutofit/>
          </a:bodyPr>
          <a:lstStyle>
            <a:lvl1pPr marL="220508" indent="-220508" algn="l" defTabSz="882030" rtl="0" eaLnBrk="1" latinLnBrk="0" hangingPunct="1">
              <a:lnSpc>
                <a:spcPct val="90000"/>
              </a:lnSpc>
              <a:spcBef>
                <a:spcPts val="965"/>
              </a:spcBef>
              <a:buFont typeface="Arial" panose="020B0604020202020204" pitchFamily="34" charset="0"/>
              <a:buChar char="•"/>
              <a:defRPr sz="2701" kern="1200">
                <a:solidFill>
                  <a:schemeClr val="tx1"/>
                </a:solidFill>
                <a:latin typeface="+mn-lt"/>
                <a:ea typeface="+mn-ea"/>
                <a:cs typeface="+mn-cs"/>
              </a:defRPr>
            </a:lvl1pPr>
            <a:lvl2pPr marL="661523" indent="-220508" algn="l" defTabSz="882030" rtl="0" eaLnBrk="1" latinLnBrk="0" hangingPunct="1">
              <a:lnSpc>
                <a:spcPct val="90000"/>
              </a:lnSpc>
              <a:spcBef>
                <a:spcPts val="482"/>
              </a:spcBef>
              <a:buFont typeface="Arial" panose="020B0604020202020204" pitchFamily="34" charset="0"/>
              <a:buChar char="•"/>
              <a:defRPr sz="2315" kern="1200">
                <a:solidFill>
                  <a:schemeClr val="tx1"/>
                </a:solidFill>
                <a:latin typeface="+mn-lt"/>
                <a:ea typeface="+mn-ea"/>
                <a:cs typeface="+mn-cs"/>
              </a:defRPr>
            </a:lvl2pPr>
            <a:lvl3pPr marL="1102538" indent="-220508" algn="l" defTabSz="882030" rtl="0" eaLnBrk="1" latinLnBrk="0" hangingPunct="1">
              <a:lnSpc>
                <a:spcPct val="90000"/>
              </a:lnSpc>
              <a:spcBef>
                <a:spcPts val="482"/>
              </a:spcBef>
              <a:buFont typeface="Arial" panose="020B0604020202020204" pitchFamily="34" charset="0"/>
              <a:buChar char="•"/>
              <a:defRPr sz="1929" kern="1200">
                <a:solidFill>
                  <a:schemeClr val="tx1"/>
                </a:solidFill>
                <a:latin typeface="+mn-lt"/>
                <a:ea typeface="+mn-ea"/>
                <a:cs typeface="+mn-cs"/>
              </a:defRPr>
            </a:lvl3pPr>
            <a:lvl4pPr marL="154355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4pPr>
            <a:lvl5pPr marL="1984568"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5pPr>
            <a:lvl6pPr marL="242558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6pPr>
            <a:lvl7pPr marL="2866598"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7pPr>
            <a:lvl8pPr marL="330761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8pPr>
            <a:lvl9pPr marL="3748629"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9pPr>
          </a:lstStyle>
          <a:p>
            <a:r>
              <a:rPr lang="es-MX" dirty="0">
                <a:solidFill>
                  <a:srgbClr val="007365"/>
                </a:solidFill>
              </a:rPr>
              <a:t>Administrador de Unidad Administrativa</a:t>
            </a:r>
          </a:p>
        </p:txBody>
      </p:sp>
      <p:sp>
        <p:nvSpPr>
          <p:cNvPr id="9" name="Marcador de contenido 6"/>
          <p:cNvSpPr txBox="1">
            <a:spLocks/>
          </p:cNvSpPr>
          <p:nvPr/>
        </p:nvSpPr>
        <p:spPr>
          <a:xfrm>
            <a:off x="1035844" y="3961209"/>
            <a:ext cx="8526463" cy="2078038"/>
          </a:xfrm>
          <a:prstGeom prst="rect">
            <a:avLst/>
          </a:prstGeom>
        </p:spPr>
        <p:txBody>
          <a:bodyPr vert="horz" lIns="91440" tIns="45720" rIns="91440" bIns="45720" rtlCol="0">
            <a:noAutofit/>
          </a:bodyPr>
          <a:lstStyle>
            <a:lvl1pPr marL="220508" indent="-220508" algn="l" defTabSz="882030" rtl="0" eaLnBrk="1" latinLnBrk="0" hangingPunct="1">
              <a:lnSpc>
                <a:spcPct val="90000"/>
              </a:lnSpc>
              <a:spcBef>
                <a:spcPts val="965"/>
              </a:spcBef>
              <a:buFont typeface="Arial" panose="020B0604020202020204" pitchFamily="34" charset="0"/>
              <a:buChar char="•"/>
              <a:defRPr sz="2701" kern="1200">
                <a:solidFill>
                  <a:schemeClr val="tx1"/>
                </a:solidFill>
                <a:latin typeface="+mn-lt"/>
                <a:ea typeface="+mn-ea"/>
                <a:cs typeface="+mn-cs"/>
              </a:defRPr>
            </a:lvl1pPr>
            <a:lvl2pPr marL="661523" indent="-220508" algn="l" defTabSz="882030" rtl="0" eaLnBrk="1" latinLnBrk="0" hangingPunct="1">
              <a:lnSpc>
                <a:spcPct val="90000"/>
              </a:lnSpc>
              <a:spcBef>
                <a:spcPts val="482"/>
              </a:spcBef>
              <a:buFont typeface="Arial" panose="020B0604020202020204" pitchFamily="34" charset="0"/>
              <a:buChar char="•"/>
              <a:defRPr sz="2315" kern="1200">
                <a:solidFill>
                  <a:schemeClr val="tx1"/>
                </a:solidFill>
                <a:latin typeface="+mn-lt"/>
                <a:ea typeface="+mn-ea"/>
                <a:cs typeface="+mn-cs"/>
              </a:defRPr>
            </a:lvl2pPr>
            <a:lvl3pPr marL="1102538" indent="-220508" algn="l" defTabSz="882030" rtl="0" eaLnBrk="1" latinLnBrk="0" hangingPunct="1">
              <a:lnSpc>
                <a:spcPct val="90000"/>
              </a:lnSpc>
              <a:spcBef>
                <a:spcPts val="482"/>
              </a:spcBef>
              <a:buFont typeface="Arial" panose="020B0604020202020204" pitchFamily="34" charset="0"/>
              <a:buChar char="•"/>
              <a:defRPr sz="1929" kern="1200">
                <a:solidFill>
                  <a:schemeClr val="tx1"/>
                </a:solidFill>
                <a:latin typeface="+mn-lt"/>
                <a:ea typeface="+mn-ea"/>
                <a:cs typeface="+mn-cs"/>
              </a:defRPr>
            </a:lvl3pPr>
            <a:lvl4pPr marL="154355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4pPr>
            <a:lvl5pPr marL="1984568"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5pPr>
            <a:lvl6pPr marL="242558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6pPr>
            <a:lvl7pPr marL="2866598"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7pPr>
            <a:lvl8pPr marL="330761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8pPr>
            <a:lvl9pPr marL="3748629"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9pPr>
          </a:lstStyle>
          <a:p>
            <a:pPr>
              <a:buClr>
                <a:srgbClr val="007365"/>
              </a:buClr>
            </a:pPr>
            <a:r>
              <a:rPr lang="es-MX" sz="2000" dirty="0">
                <a:solidFill>
                  <a:srgbClr val="7030A0"/>
                </a:solidFill>
              </a:rPr>
              <a:t>Preparar la información acorde a sus funciones y atribuciones.</a:t>
            </a:r>
          </a:p>
          <a:p>
            <a:pPr>
              <a:buClr>
                <a:srgbClr val="007365"/>
              </a:buClr>
            </a:pPr>
            <a:r>
              <a:rPr lang="es-MX" sz="2000" dirty="0">
                <a:solidFill>
                  <a:srgbClr val="7030A0"/>
                </a:solidFill>
              </a:rPr>
              <a:t>Coordinarse con otras unidades administrativas.</a:t>
            </a:r>
          </a:p>
          <a:p>
            <a:pPr>
              <a:buClr>
                <a:srgbClr val="007365"/>
              </a:buClr>
            </a:pPr>
            <a:r>
              <a:rPr lang="es-MX" sz="2000" dirty="0">
                <a:solidFill>
                  <a:srgbClr val="7030A0"/>
                </a:solidFill>
              </a:rPr>
              <a:t>Cargar la información al SIPOT.</a:t>
            </a:r>
          </a:p>
        </p:txBody>
      </p:sp>
    </p:spTree>
    <p:extLst>
      <p:ext uri="{BB962C8B-B14F-4D97-AF65-F5344CB8AC3E}">
        <p14:creationId xmlns:p14="http://schemas.microsoft.com/office/powerpoint/2010/main" val="341394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981307" y="225287"/>
            <a:ext cx="10560205" cy="1142319"/>
          </a:xfrm>
          <a:prstGeom prst="rect">
            <a:avLst/>
          </a:prstGeom>
        </p:spPr>
        <p:txBody>
          <a:bodyPr vert="horz" lIns="91440" tIns="45720" rIns="91440" bIns="45720" rtlCol="0" anchor="ctr">
            <a:normAutofit fontScale="60000" lnSpcReduction="20000"/>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sz="3600" dirty="0">
                <a:solidFill>
                  <a:srgbClr val="7030A0"/>
                </a:solidFill>
              </a:rPr>
              <a:t>El ingreso al SIPOT</a:t>
            </a:r>
          </a:p>
          <a:p>
            <a:pPr algn="ctr"/>
            <a:r>
              <a:rPr lang="es-MX" sz="3600" b="1" dirty="0">
                <a:solidFill>
                  <a:srgbClr val="7030A0"/>
                </a:solidFill>
              </a:rPr>
              <a:t/>
            </a:r>
            <a:br>
              <a:rPr lang="es-MX" sz="3600" b="1" dirty="0">
                <a:solidFill>
                  <a:srgbClr val="7030A0"/>
                </a:solidFill>
              </a:rPr>
            </a:br>
            <a:r>
              <a:rPr lang="es-MX" sz="6900" b="1" dirty="0">
                <a:solidFill>
                  <a:srgbClr val="7030A0"/>
                </a:solidFill>
              </a:rPr>
              <a:t>https://www.plataformadetransparencia.org.mx</a:t>
            </a:r>
            <a:endParaRPr lang="es-MX" sz="3600" b="1" dirty="0">
              <a:solidFill>
                <a:srgbClr val="7030A0"/>
              </a:solidFill>
            </a:endParaRPr>
          </a:p>
        </p:txBody>
      </p:sp>
      <p:sp>
        <p:nvSpPr>
          <p:cNvPr id="11" name="Marcador de contenido 2"/>
          <p:cNvSpPr txBox="1">
            <a:spLocks/>
          </p:cNvSpPr>
          <p:nvPr/>
        </p:nvSpPr>
        <p:spPr>
          <a:xfrm>
            <a:off x="1760878" y="1367607"/>
            <a:ext cx="9690410" cy="845595"/>
          </a:xfrm>
          <a:prstGeom prst="rect">
            <a:avLst/>
          </a:prstGeom>
        </p:spPr>
        <p:txBody>
          <a:bodyPr vert="horz" lIns="91440" tIns="45720" rIns="91440" bIns="45720" rtlCol="0">
            <a:normAutofit/>
          </a:bodyPr>
          <a:lstStyle>
            <a:lvl1pPr marL="220508" indent="-220508" algn="l" defTabSz="882030" rtl="0" eaLnBrk="1" latinLnBrk="0" hangingPunct="1">
              <a:lnSpc>
                <a:spcPct val="90000"/>
              </a:lnSpc>
              <a:spcBef>
                <a:spcPts val="965"/>
              </a:spcBef>
              <a:buFont typeface="Arial" panose="020B0604020202020204" pitchFamily="34" charset="0"/>
              <a:buChar char="•"/>
              <a:defRPr sz="2701" kern="1200">
                <a:solidFill>
                  <a:schemeClr val="tx1"/>
                </a:solidFill>
                <a:latin typeface="+mn-lt"/>
                <a:ea typeface="+mn-ea"/>
                <a:cs typeface="+mn-cs"/>
              </a:defRPr>
            </a:lvl1pPr>
            <a:lvl2pPr marL="661523" indent="-220508" algn="l" defTabSz="882030" rtl="0" eaLnBrk="1" latinLnBrk="0" hangingPunct="1">
              <a:lnSpc>
                <a:spcPct val="90000"/>
              </a:lnSpc>
              <a:spcBef>
                <a:spcPts val="482"/>
              </a:spcBef>
              <a:buFont typeface="Arial" panose="020B0604020202020204" pitchFamily="34" charset="0"/>
              <a:buChar char="•"/>
              <a:defRPr sz="2315" kern="1200">
                <a:solidFill>
                  <a:schemeClr val="tx1"/>
                </a:solidFill>
                <a:latin typeface="+mn-lt"/>
                <a:ea typeface="+mn-ea"/>
                <a:cs typeface="+mn-cs"/>
              </a:defRPr>
            </a:lvl2pPr>
            <a:lvl3pPr marL="1102538" indent="-220508" algn="l" defTabSz="882030" rtl="0" eaLnBrk="1" latinLnBrk="0" hangingPunct="1">
              <a:lnSpc>
                <a:spcPct val="90000"/>
              </a:lnSpc>
              <a:spcBef>
                <a:spcPts val="482"/>
              </a:spcBef>
              <a:buFont typeface="Arial" panose="020B0604020202020204" pitchFamily="34" charset="0"/>
              <a:buChar char="•"/>
              <a:defRPr sz="1929" kern="1200">
                <a:solidFill>
                  <a:schemeClr val="tx1"/>
                </a:solidFill>
                <a:latin typeface="+mn-lt"/>
                <a:ea typeface="+mn-ea"/>
                <a:cs typeface="+mn-cs"/>
              </a:defRPr>
            </a:lvl3pPr>
            <a:lvl4pPr marL="154355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4pPr>
            <a:lvl5pPr marL="1984568"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5pPr>
            <a:lvl6pPr marL="242558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6pPr>
            <a:lvl7pPr marL="2866598"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7pPr>
            <a:lvl8pPr marL="330761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8pPr>
            <a:lvl9pPr marL="3748629"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9pPr>
          </a:lstStyle>
          <a:p>
            <a:pPr algn="just"/>
            <a:r>
              <a:rPr lang="es-MX" dirty="0">
                <a:solidFill>
                  <a:srgbClr val="7030A0"/>
                </a:solidFill>
              </a:rPr>
              <a:t>Se ingresa “usuario” y “contraseña” asignados y posteriormente se selecciona el campo “INICIO”.</a:t>
            </a:r>
          </a:p>
        </p:txBody>
      </p:sp>
      <p:pic>
        <p:nvPicPr>
          <p:cNvPr id="3" name="Imagen 2"/>
          <p:cNvPicPr>
            <a:picLocks noChangeAspect="1"/>
          </p:cNvPicPr>
          <p:nvPr/>
        </p:nvPicPr>
        <p:blipFill>
          <a:blip r:embed="rId2"/>
          <a:stretch>
            <a:fillRect/>
          </a:stretch>
        </p:blipFill>
        <p:spPr>
          <a:xfrm>
            <a:off x="895979" y="1367606"/>
            <a:ext cx="10730859" cy="4888774"/>
          </a:xfrm>
          <a:prstGeom prst="rect">
            <a:avLst/>
          </a:prstGeom>
        </p:spPr>
      </p:pic>
      <p:sp>
        <p:nvSpPr>
          <p:cNvPr id="4" name="Elipse 3"/>
          <p:cNvSpPr/>
          <p:nvPr/>
        </p:nvSpPr>
        <p:spPr>
          <a:xfrm>
            <a:off x="8921932" y="1084217"/>
            <a:ext cx="1293223" cy="946105"/>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p:cNvPicPr>
            <a:picLocks noChangeAspect="1"/>
          </p:cNvPicPr>
          <p:nvPr/>
        </p:nvPicPr>
        <p:blipFill>
          <a:blip r:embed="rId3"/>
          <a:stretch>
            <a:fillRect/>
          </a:stretch>
        </p:blipFill>
        <p:spPr>
          <a:xfrm>
            <a:off x="3741071" y="1449651"/>
            <a:ext cx="4791075" cy="4276725"/>
          </a:xfrm>
          <a:prstGeom prst="rect">
            <a:avLst/>
          </a:prstGeom>
        </p:spPr>
      </p:pic>
    </p:spTree>
    <p:extLst>
      <p:ext uri="{BB962C8B-B14F-4D97-AF65-F5344CB8AC3E}">
        <p14:creationId xmlns:p14="http://schemas.microsoft.com/office/powerpoint/2010/main" val="31251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3719150" y="4661048"/>
            <a:ext cx="4243750" cy="490993"/>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Marcador de contenido 6"/>
          <p:cNvSpPr txBox="1">
            <a:spLocks/>
          </p:cNvSpPr>
          <p:nvPr/>
        </p:nvSpPr>
        <p:spPr>
          <a:xfrm>
            <a:off x="2120348" y="6028222"/>
            <a:ext cx="8923338" cy="584614"/>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ormAutofit/>
          </a:bodyPr>
          <a:lstStyle>
            <a:lvl1pPr marL="220508" indent="-220508" algn="l" defTabSz="882030" rtl="0" eaLnBrk="1" latinLnBrk="0" hangingPunct="1">
              <a:lnSpc>
                <a:spcPct val="90000"/>
              </a:lnSpc>
              <a:spcBef>
                <a:spcPts val="965"/>
              </a:spcBef>
              <a:buFont typeface="Arial" panose="020B0604020202020204" pitchFamily="34" charset="0"/>
              <a:buChar char="•"/>
              <a:defRPr sz="2701" kern="1200">
                <a:solidFill>
                  <a:schemeClr val="tx1"/>
                </a:solidFill>
                <a:latin typeface="+mn-lt"/>
                <a:ea typeface="+mn-ea"/>
                <a:cs typeface="+mn-cs"/>
              </a:defRPr>
            </a:lvl1pPr>
            <a:lvl2pPr marL="661523" indent="-220508" algn="l" defTabSz="882030" rtl="0" eaLnBrk="1" latinLnBrk="0" hangingPunct="1">
              <a:lnSpc>
                <a:spcPct val="90000"/>
              </a:lnSpc>
              <a:spcBef>
                <a:spcPts val="482"/>
              </a:spcBef>
              <a:buFont typeface="Arial" panose="020B0604020202020204" pitchFamily="34" charset="0"/>
              <a:buChar char="•"/>
              <a:defRPr sz="2315" kern="1200">
                <a:solidFill>
                  <a:schemeClr val="tx1"/>
                </a:solidFill>
                <a:latin typeface="+mn-lt"/>
                <a:ea typeface="+mn-ea"/>
                <a:cs typeface="+mn-cs"/>
              </a:defRPr>
            </a:lvl2pPr>
            <a:lvl3pPr marL="1102538" indent="-220508" algn="l" defTabSz="882030" rtl="0" eaLnBrk="1" latinLnBrk="0" hangingPunct="1">
              <a:lnSpc>
                <a:spcPct val="90000"/>
              </a:lnSpc>
              <a:spcBef>
                <a:spcPts val="482"/>
              </a:spcBef>
              <a:buFont typeface="Arial" panose="020B0604020202020204" pitchFamily="34" charset="0"/>
              <a:buChar char="•"/>
              <a:defRPr sz="1929" kern="1200">
                <a:solidFill>
                  <a:schemeClr val="tx1"/>
                </a:solidFill>
                <a:latin typeface="+mn-lt"/>
                <a:ea typeface="+mn-ea"/>
                <a:cs typeface="+mn-cs"/>
              </a:defRPr>
            </a:lvl3pPr>
            <a:lvl4pPr marL="154355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4pPr>
            <a:lvl5pPr marL="1984568"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5pPr>
            <a:lvl6pPr marL="242558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6pPr>
            <a:lvl7pPr marL="2866598"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7pPr>
            <a:lvl8pPr marL="330761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8pPr>
            <a:lvl9pPr marL="3748629"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9pPr>
          </a:lstStyle>
          <a:p>
            <a:r>
              <a:rPr lang="es-MX" sz="2000" dirty="0"/>
              <a:t>Seleccionar del catálogo la opción “Portales de Obligaciones de Transparencia”.</a:t>
            </a:r>
          </a:p>
        </p:txBody>
      </p:sp>
      <p:sp>
        <p:nvSpPr>
          <p:cNvPr id="18" name="Título 1"/>
          <p:cNvSpPr txBox="1">
            <a:spLocks/>
          </p:cNvSpPr>
          <p:nvPr/>
        </p:nvSpPr>
        <p:spPr>
          <a:xfrm>
            <a:off x="1728439" y="443252"/>
            <a:ext cx="10044113" cy="1081088"/>
          </a:xfrm>
          <a:prstGeom prst="rect">
            <a:avLst/>
          </a:prstGeom>
        </p:spPr>
        <p:txBody>
          <a:bodyPr vert="horz" lIns="91440" tIns="45720" rIns="91440" bIns="45720" rtlCol="0" anchor="ctr">
            <a:noAutofit/>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sz="2800" b="1">
                <a:solidFill>
                  <a:srgbClr val="7030A0"/>
                </a:solidFill>
              </a:rPr>
              <a:t>SISTEMA DE PORTALES DE OBLIGACIONES DE TRANSPARENCIA</a:t>
            </a:r>
            <a:endParaRPr lang="es-MX" sz="2800" b="1" dirty="0">
              <a:solidFill>
                <a:srgbClr val="7030A0"/>
              </a:solidFill>
              <a:latin typeface="+mn-lt"/>
            </a:endParaRPr>
          </a:p>
        </p:txBody>
      </p:sp>
      <p:sp>
        <p:nvSpPr>
          <p:cNvPr id="3" name="Flecha derecha 2"/>
          <p:cNvSpPr/>
          <p:nvPr/>
        </p:nvSpPr>
        <p:spPr>
          <a:xfrm>
            <a:off x="2120348" y="2433285"/>
            <a:ext cx="1598802" cy="800100"/>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MX"/>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3342" y="1333821"/>
            <a:ext cx="10637349" cy="4035935"/>
          </a:xfrm>
          <a:prstGeom prst="rect">
            <a:avLst/>
          </a:prstGeom>
        </p:spPr>
      </p:pic>
    </p:spTree>
    <p:extLst>
      <p:ext uri="{BB962C8B-B14F-4D97-AF65-F5344CB8AC3E}">
        <p14:creationId xmlns:p14="http://schemas.microsoft.com/office/powerpoint/2010/main" val="2227087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091976" y="1128924"/>
            <a:ext cx="6814024" cy="4651707"/>
          </a:xfrm>
          <a:prstGeom prst="rect">
            <a:avLst/>
          </a:prstGeom>
        </p:spPr>
      </p:pic>
      <p:sp>
        <p:nvSpPr>
          <p:cNvPr id="13" name="Rectángulo 12"/>
          <p:cNvSpPr/>
          <p:nvPr/>
        </p:nvSpPr>
        <p:spPr>
          <a:xfrm>
            <a:off x="3719150" y="4661048"/>
            <a:ext cx="4243750" cy="490993"/>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Marcador de contenido 6"/>
          <p:cNvSpPr txBox="1">
            <a:spLocks/>
          </p:cNvSpPr>
          <p:nvPr/>
        </p:nvSpPr>
        <p:spPr>
          <a:xfrm>
            <a:off x="2120348" y="6028222"/>
            <a:ext cx="8923338" cy="584614"/>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ormAutofit/>
          </a:bodyPr>
          <a:lstStyle>
            <a:lvl1pPr marL="220508" indent="-220508" algn="l" defTabSz="882030" rtl="0" eaLnBrk="1" latinLnBrk="0" hangingPunct="1">
              <a:lnSpc>
                <a:spcPct val="90000"/>
              </a:lnSpc>
              <a:spcBef>
                <a:spcPts val="965"/>
              </a:spcBef>
              <a:buFont typeface="Arial" panose="020B0604020202020204" pitchFamily="34" charset="0"/>
              <a:buChar char="•"/>
              <a:defRPr sz="2701" kern="1200">
                <a:solidFill>
                  <a:schemeClr val="tx1"/>
                </a:solidFill>
                <a:latin typeface="+mn-lt"/>
                <a:ea typeface="+mn-ea"/>
                <a:cs typeface="+mn-cs"/>
              </a:defRPr>
            </a:lvl1pPr>
            <a:lvl2pPr marL="661523" indent="-220508" algn="l" defTabSz="882030" rtl="0" eaLnBrk="1" latinLnBrk="0" hangingPunct="1">
              <a:lnSpc>
                <a:spcPct val="90000"/>
              </a:lnSpc>
              <a:spcBef>
                <a:spcPts val="482"/>
              </a:spcBef>
              <a:buFont typeface="Arial" panose="020B0604020202020204" pitchFamily="34" charset="0"/>
              <a:buChar char="•"/>
              <a:defRPr sz="2315" kern="1200">
                <a:solidFill>
                  <a:schemeClr val="tx1"/>
                </a:solidFill>
                <a:latin typeface="+mn-lt"/>
                <a:ea typeface="+mn-ea"/>
                <a:cs typeface="+mn-cs"/>
              </a:defRPr>
            </a:lvl2pPr>
            <a:lvl3pPr marL="1102538" indent="-220508" algn="l" defTabSz="882030" rtl="0" eaLnBrk="1" latinLnBrk="0" hangingPunct="1">
              <a:lnSpc>
                <a:spcPct val="90000"/>
              </a:lnSpc>
              <a:spcBef>
                <a:spcPts val="482"/>
              </a:spcBef>
              <a:buFont typeface="Arial" panose="020B0604020202020204" pitchFamily="34" charset="0"/>
              <a:buChar char="•"/>
              <a:defRPr sz="1929" kern="1200">
                <a:solidFill>
                  <a:schemeClr val="tx1"/>
                </a:solidFill>
                <a:latin typeface="+mn-lt"/>
                <a:ea typeface="+mn-ea"/>
                <a:cs typeface="+mn-cs"/>
              </a:defRPr>
            </a:lvl3pPr>
            <a:lvl4pPr marL="154355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4pPr>
            <a:lvl5pPr marL="1984568"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5pPr>
            <a:lvl6pPr marL="242558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6pPr>
            <a:lvl7pPr marL="2866598"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7pPr>
            <a:lvl8pPr marL="330761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8pPr>
            <a:lvl9pPr marL="3748629"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9pPr>
          </a:lstStyle>
          <a:p>
            <a:r>
              <a:rPr lang="es-MX" sz="2000" dirty="0"/>
              <a:t>Seleccionar del catálogo la opción “Portales de Obligaciones de Transparencia”.</a:t>
            </a:r>
          </a:p>
        </p:txBody>
      </p:sp>
      <p:sp>
        <p:nvSpPr>
          <p:cNvPr id="18" name="Título 1"/>
          <p:cNvSpPr txBox="1">
            <a:spLocks/>
          </p:cNvSpPr>
          <p:nvPr/>
        </p:nvSpPr>
        <p:spPr>
          <a:xfrm>
            <a:off x="1728439" y="443252"/>
            <a:ext cx="10044113" cy="1081088"/>
          </a:xfrm>
          <a:prstGeom prst="rect">
            <a:avLst/>
          </a:prstGeom>
        </p:spPr>
        <p:txBody>
          <a:bodyPr vert="horz" lIns="91440" tIns="45720" rIns="91440" bIns="45720" rtlCol="0" anchor="ctr">
            <a:noAutofit/>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sz="2800" b="1">
                <a:solidFill>
                  <a:srgbClr val="7030A0"/>
                </a:solidFill>
              </a:rPr>
              <a:t>SISTEMA DE PORTALES DE OBLIGACIONES DE TRANSPARENCIA</a:t>
            </a:r>
            <a:endParaRPr lang="es-MX" sz="2800" b="1" dirty="0">
              <a:solidFill>
                <a:srgbClr val="7030A0"/>
              </a:solidFill>
              <a:latin typeface="+mn-lt"/>
            </a:endParaRPr>
          </a:p>
        </p:txBody>
      </p:sp>
      <p:sp>
        <p:nvSpPr>
          <p:cNvPr id="3" name="Flecha derecha 2"/>
          <p:cNvSpPr/>
          <p:nvPr/>
        </p:nvSpPr>
        <p:spPr>
          <a:xfrm>
            <a:off x="2120348" y="2433285"/>
            <a:ext cx="1598802" cy="800100"/>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68804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p:cNvPr>
          <p:cNvSpPr txBox="1"/>
          <p:nvPr/>
        </p:nvSpPr>
        <p:spPr>
          <a:xfrm>
            <a:off x="1616927" y="104779"/>
            <a:ext cx="10044113" cy="892552"/>
          </a:xfrm>
          <a:prstGeom prst="rect">
            <a:avLst/>
          </a:prstGeom>
          <a:noFill/>
        </p:spPr>
        <p:txBody>
          <a:bodyPr wrap="square" rtlCol="0">
            <a:spAutoFit/>
          </a:bodyPr>
          <a:lstStyle/>
          <a:p>
            <a:pPr algn="ctr"/>
            <a:r>
              <a:rPr lang="es-MX" sz="2800" b="1" dirty="0">
                <a:solidFill>
                  <a:srgbClr val="7030A0"/>
                </a:solidFill>
              </a:rPr>
              <a:t>SISTEMA DE PORTALES DE OBLIGACIONES DE TRANSPARENCIA</a:t>
            </a:r>
          </a:p>
          <a:p>
            <a:pPr algn="ctr"/>
            <a:endParaRPr lang="es-MX" sz="2400" dirty="0">
              <a:solidFill>
                <a:srgbClr val="7030A0"/>
              </a:solidFill>
            </a:endParaRPr>
          </a:p>
        </p:txBody>
      </p:sp>
      <p:sp>
        <p:nvSpPr>
          <p:cNvPr id="3" name="CuadroTexto 2"/>
          <p:cNvSpPr txBox="1"/>
          <p:nvPr/>
        </p:nvSpPr>
        <p:spPr>
          <a:xfrm>
            <a:off x="1616927" y="627999"/>
            <a:ext cx="3169457" cy="369332"/>
          </a:xfrm>
          <a:prstGeom prst="rect">
            <a:avLst/>
          </a:prstGeom>
          <a:noFill/>
        </p:spPr>
        <p:txBody>
          <a:bodyPr wrap="none" rtlCol="0">
            <a:spAutoFit/>
          </a:bodyPr>
          <a:lstStyle/>
          <a:p>
            <a:r>
              <a:rPr lang="es-MX" dirty="0">
                <a:solidFill>
                  <a:srgbClr val="7030A0"/>
                </a:solidFill>
              </a:rPr>
              <a:t>Menú de Unidad Administrativa</a:t>
            </a:r>
          </a:p>
        </p:txBody>
      </p:sp>
      <p:pic>
        <p:nvPicPr>
          <p:cNvPr id="4" name="Imagen 3"/>
          <p:cNvPicPr>
            <a:picLocks noChangeAspect="1"/>
          </p:cNvPicPr>
          <p:nvPr/>
        </p:nvPicPr>
        <p:blipFill>
          <a:blip r:embed="rId2"/>
          <a:stretch>
            <a:fillRect/>
          </a:stretch>
        </p:blipFill>
        <p:spPr>
          <a:xfrm>
            <a:off x="1181100" y="997331"/>
            <a:ext cx="10325100" cy="5410200"/>
          </a:xfrm>
          <a:prstGeom prst="rect">
            <a:avLst/>
          </a:prstGeom>
        </p:spPr>
      </p:pic>
    </p:spTree>
    <p:extLst>
      <p:ext uri="{BB962C8B-B14F-4D97-AF65-F5344CB8AC3E}">
        <p14:creationId xmlns:p14="http://schemas.microsoft.com/office/powerpoint/2010/main" val="25101676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3988106" y="2244082"/>
            <a:ext cx="8203894" cy="2834693"/>
          </a:xfrm>
          <a:prstGeom prst="rect">
            <a:avLst/>
          </a:prstGeom>
        </p:spPr>
        <p:txBody>
          <a:bodyPr vert="horz" lIns="91440" tIns="45720" rIns="91440" bIns="45720" rtlCol="0" anchor="ctr">
            <a:normAutofit fontScale="92500"/>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marL="742950" indent="-742950">
              <a:buFont typeface="+mj-lt"/>
              <a:buAutoNum type="arabicPeriod"/>
            </a:pPr>
            <a:r>
              <a:rPr lang="es-MX" sz="4000" b="1" dirty="0">
                <a:solidFill>
                  <a:srgbClr val="7030A0"/>
                </a:solidFill>
                <a:effectLst>
                  <a:outerShdw blurRad="38100" dist="38100" dir="2700000" algn="tl">
                    <a:srgbClr val="000000">
                      <a:alpha val="43137"/>
                    </a:srgbClr>
                  </a:outerShdw>
                </a:effectLst>
              </a:rPr>
              <a:t>¿Qué es el SIPOT?</a:t>
            </a:r>
          </a:p>
          <a:p>
            <a:pPr marL="742950" indent="-742950">
              <a:buFont typeface="+mj-lt"/>
              <a:buAutoNum type="arabicPeriod"/>
            </a:pPr>
            <a:r>
              <a:rPr lang="es-MX" sz="4000" b="1" dirty="0">
                <a:solidFill>
                  <a:srgbClr val="7030A0"/>
                </a:solidFill>
                <a:effectLst>
                  <a:outerShdw blurRad="38100" dist="38100" dir="2700000" algn="tl">
                    <a:srgbClr val="000000">
                      <a:alpha val="43137"/>
                    </a:srgbClr>
                  </a:outerShdw>
                </a:effectLst>
              </a:rPr>
              <a:t>Modalidades de carga de información</a:t>
            </a:r>
          </a:p>
          <a:p>
            <a:pPr marL="742950" indent="-742950">
              <a:buFont typeface="+mj-lt"/>
              <a:buAutoNum type="arabicPeriod"/>
            </a:pPr>
            <a:r>
              <a:rPr lang="es-MX" sz="4000" b="1" dirty="0">
                <a:solidFill>
                  <a:srgbClr val="7030A0"/>
                </a:solidFill>
                <a:effectLst>
                  <a:outerShdw blurRad="38100" dist="38100" dir="2700000" algn="tl">
                    <a:srgbClr val="000000">
                      <a:alpha val="43137"/>
                    </a:srgbClr>
                  </a:outerShdw>
                </a:effectLst>
              </a:rPr>
              <a:t>¿Cómo ingresar al SIPOT?</a:t>
            </a:r>
          </a:p>
          <a:p>
            <a:pPr marL="742950" indent="-742950">
              <a:buFont typeface="+mj-lt"/>
              <a:buAutoNum type="arabicPeriod"/>
            </a:pPr>
            <a:r>
              <a:rPr lang="es-MX" sz="4000" b="1" dirty="0">
                <a:solidFill>
                  <a:srgbClr val="007365"/>
                </a:solidFill>
                <a:effectLst>
                  <a:outerShdw blurRad="38100" dist="38100" dir="2700000" algn="tl">
                    <a:srgbClr val="000000">
                      <a:alpha val="43137"/>
                    </a:srgbClr>
                  </a:outerShdw>
                </a:effectLst>
              </a:rPr>
              <a:t>Administración del Sujeto Obligado</a:t>
            </a:r>
          </a:p>
          <a:p>
            <a:pPr marL="742950" indent="-742950">
              <a:buFont typeface="+mj-lt"/>
              <a:buAutoNum type="arabicPeriod"/>
            </a:pPr>
            <a:r>
              <a:rPr lang="es-MX" sz="4000" b="1" dirty="0">
                <a:solidFill>
                  <a:srgbClr val="7030A0"/>
                </a:solidFill>
                <a:effectLst>
                  <a:outerShdw blurRad="38100" dist="38100" dir="2700000" algn="tl">
                    <a:srgbClr val="000000">
                      <a:alpha val="43137"/>
                    </a:srgbClr>
                  </a:outerShdw>
                </a:effectLst>
              </a:rPr>
              <a:t>Carga de Información</a:t>
            </a:r>
          </a:p>
        </p:txBody>
      </p:sp>
      <p:sp>
        <p:nvSpPr>
          <p:cNvPr id="2" name="CuadroTexto 1"/>
          <p:cNvSpPr txBox="1"/>
          <p:nvPr/>
        </p:nvSpPr>
        <p:spPr>
          <a:xfrm>
            <a:off x="5750805" y="330505"/>
            <a:ext cx="3997220" cy="923330"/>
          </a:xfrm>
          <a:prstGeom prst="rect">
            <a:avLst/>
          </a:prstGeom>
          <a:noFill/>
        </p:spPr>
        <p:txBody>
          <a:bodyPr wrap="square" rtlCol="0">
            <a:spAutoFit/>
          </a:bodyPr>
          <a:lstStyle/>
          <a:p>
            <a:r>
              <a:rPr lang="es-MX" sz="5400" dirty="0">
                <a:solidFill>
                  <a:srgbClr val="7030A0"/>
                </a:solidFill>
              </a:rPr>
              <a:t>Contenido</a:t>
            </a:r>
          </a:p>
        </p:txBody>
      </p:sp>
    </p:spTree>
    <p:extLst>
      <p:ext uri="{BB962C8B-B14F-4D97-AF65-F5344CB8AC3E}">
        <p14:creationId xmlns:p14="http://schemas.microsoft.com/office/powerpoint/2010/main" val="2714296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3619500" y="2083420"/>
            <a:ext cx="8216900" cy="3263279"/>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marL="742950" indent="-742950">
              <a:buFont typeface="+mj-lt"/>
              <a:buAutoNum type="arabicPeriod" startAt="4"/>
            </a:pPr>
            <a:r>
              <a:rPr lang="es-MX" sz="4000" b="1" dirty="0">
                <a:solidFill>
                  <a:srgbClr val="007365"/>
                </a:solidFill>
                <a:effectLst>
                  <a:outerShdw blurRad="38100" dist="38100" dir="2700000" algn="tl">
                    <a:srgbClr val="000000">
                      <a:alpha val="43137"/>
                    </a:srgbClr>
                  </a:outerShdw>
                </a:effectLst>
              </a:rPr>
              <a:t>Administración del Sujeto Obligado</a:t>
            </a:r>
          </a:p>
          <a:p>
            <a:pPr marL="1657350" lvl="2" indent="-742950">
              <a:buFont typeface="+mj-lt"/>
              <a:buAutoNum type="arabicPeriod" startAt="4"/>
            </a:pPr>
            <a:endParaRPr lang="es-MX" sz="967" b="1" dirty="0">
              <a:solidFill>
                <a:srgbClr val="007365"/>
              </a:solidFill>
              <a:effectLst>
                <a:outerShdw blurRad="38100" dist="38100" dir="2700000" algn="tl">
                  <a:srgbClr val="000000">
                    <a:alpha val="43137"/>
                  </a:srgbClr>
                </a:outerShdw>
              </a:effectLst>
            </a:endParaRPr>
          </a:p>
          <a:p>
            <a:pPr lvl="1"/>
            <a:r>
              <a:rPr lang="es-MX" sz="3200" b="1" dirty="0">
                <a:solidFill>
                  <a:srgbClr val="0033CC"/>
                </a:solidFill>
                <a:effectLst>
                  <a:outerShdw blurRad="38100" dist="38100" dir="2700000" algn="tl">
                    <a:srgbClr val="000000">
                      <a:alpha val="43137"/>
                    </a:srgbClr>
                  </a:outerShdw>
                </a:effectLst>
              </a:rPr>
              <a:t>4.1 Administración de Sujetos Obligados</a:t>
            </a:r>
          </a:p>
          <a:p>
            <a:pPr lvl="1"/>
            <a:r>
              <a:rPr lang="es-MX" sz="3200" b="1" dirty="0">
                <a:solidFill>
                  <a:srgbClr val="007365"/>
                </a:solidFill>
                <a:effectLst>
                  <a:outerShdw blurRad="38100" dist="38100" dir="2700000" algn="tl">
                    <a:srgbClr val="000000">
                      <a:alpha val="43137"/>
                    </a:srgbClr>
                  </a:outerShdw>
                </a:effectLst>
              </a:rPr>
              <a:t>4.2 Relación de Formatos</a:t>
            </a:r>
          </a:p>
          <a:p>
            <a:pPr lvl="1"/>
            <a:r>
              <a:rPr lang="es-MX" sz="3200" b="1" dirty="0">
                <a:solidFill>
                  <a:srgbClr val="007365"/>
                </a:solidFill>
                <a:effectLst>
                  <a:outerShdw blurRad="38100" dist="38100" dir="2700000" algn="tl">
                    <a:srgbClr val="000000">
                      <a:alpha val="43137"/>
                    </a:srgbClr>
                  </a:outerShdw>
                </a:effectLst>
              </a:rPr>
              <a:t>4.3 Administración de Usuarios</a:t>
            </a:r>
          </a:p>
        </p:txBody>
      </p:sp>
    </p:spTree>
    <p:extLst>
      <p:ext uri="{BB962C8B-B14F-4D97-AF65-F5344CB8AC3E}">
        <p14:creationId xmlns:p14="http://schemas.microsoft.com/office/powerpoint/2010/main" val="2464706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3988106" y="2244082"/>
            <a:ext cx="8203894" cy="2834693"/>
          </a:xfrm>
          <a:prstGeom prst="rect">
            <a:avLst/>
          </a:prstGeom>
        </p:spPr>
        <p:txBody>
          <a:bodyPr vert="horz" lIns="91440" tIns="45720" rIns="91440" bIns="45720" rtlCol="0" anchor="ctr">
            <a:normAutofit fontScale="92500"/>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marL="742950" indent="-742950">
              <a:buFont typeface="+mj-lt"/>
              <a:buAutoNum type="arabicPeriod"/>
            </a:pPr>
            <a:r>
              <a:rPr lang="es-MX" sz="4000" b="1" dirty="0">
                <a:solidFill>
                  <a:srgbClr val="007365"/>
                </a:solidFill>
                <a:effectLst>
                  <a:outerShdw blurRad="38100" dist="38100" dir="2700000" algn="tl">
                    <a:srgbClr val="000000">
                      <a:alpha val="43137"/>
                    </a:srgbClr>
                  </a:outerShdw>
                </a:effectLst>
              </a:rPr>
              <a:t>¿Qué es el SIPOT?</a:t>
            </a:r>
          </a:p>
          <a:p>
            <a:pPr marL="742950" indent="-742950">
              <a:buFont typeface="+mj-lt"/>
              <a:buAutoNum type="arabicPeriod"/>
            </a:pPr>
            <a:r>
              <a:rPr lang="es-MX" sz="4000" b="1" dirty="0">
                <a:solidFill>
                  <a:srgbClr val="7030A0"/>
                </a:solidFill>
                <a:effectLst>
                  <a:outerShdw blurRad="38100" dist="38100" dir="2700000" algn="tl">
                    <a:srgbClr val="000000">
                      <a:alpha val="43137"/>
                    </a:srgbClr>
                  </a:outerShdw>
                </a:effectLst>
              </a:rPr>
              <a:t>Modalidades de carga de información</a:t>
            </a:r>
          </a:p>
          <a:p>
            <a:pPr marL="742950" indent="-742950">
              <a:buFont typeface="+mj-lt"/>
              <a:buAutoNum type="arabicPeriod"/>
            </a:pPr>
            <a:r>
              <a:rPr lang="es-MX" sz="4000" b="1" dirty="0">
                <a:solidFill>
                  <a:srgbClr val="7030A0"/>
                </a:solidFill>
                <a:effectLst>
                  <a:outerShdw blurRad="38100" dist="38100" dir="2700000" algn="tl">
                    <a:srgbClr val="000000">
                      <a:alpha val="43137"/>
                    </a:srgbClr>
                  </a:outerShdw>
                </a:effectLst>
              </a:rPr>
              <a:t>¿Cómo ingresar al SIPOT?</a:t>
            </a:r>
          </a:p>
          <a:p>
            <a:pPr marL="742950" indent="-742950">
              <a:buFont typeface="+mj-lt"/>
              <a:buAutoNum type="arabicPeriod"/>
            </a:pPr>
            <a:r>
              <a:rPr lang="es-MX" sz="4000" b="1" dirty="0">
                <a:solidFill>
                  <a:srgbClr val="7030A0"/>
                </a:solidFill>
                <a:effectLst>
                  <a:outerShdw blurRad="38100" dist="38100" dir="2700000" algn="tl">
                    <a:srgbClr val="000000">
                      <a:alpha val="43137"/>
                    </a:srgbClr>
                  </a:outerShdw>
                </a:effectLst>
              </a:rPr>
              <a:t>Administración del Sujeto Obligado</a:t>
            </a:r>
          </a:p>
          <a:p>
            <a:pPr marL="742950" indent="-742950">
              <a:buFont typeface="+mj-lt"/>
              <a:buAutoNum type="arabicPeriod"/>
            </a:pPr>
            <a:r>
              <a:rPr lang="es-MX" sz="4000" b="1" dirty="0">
                <a:solidFill>
                  <a:srgbClr val="7030A0"/>
                </a:solidFill>
                <a:effectLst>
                  <a:outerShdw blurRad="38100" dist="38100" dir="2700000" algn="tl">
                    <a:srgbClr val="000000">
                      <a:alpha val="43137"/>
                    </a:srgbClr>
                  </a:outerShdw>
                </a:effectLst>
              </a:rPr>
              <a:t>Carga de Información</a:t>
            </a:r>
          </a:p>
        </p:txBody>
      </p:sp>
      <p:sp>
        <p:nvSpPr>
          <p:cNvPr id="2" name="CuadroTexto 1"/>
          <p:cNvSpPr txBox="1"/>
          <p:nvPr/>
        </p:nvSpPr>
        <p:spPr>
          <a:xfrm>
            <a:off x="5750805" y="330505"/>
            <a:ext cx="3997220" cy="923330"/>
          </a:xfrm>
          <a:prstGeom prst="rect">
            <a:avLst/>
          </a:prstGeom>
          <a:noFill/>
        </p:spPr>
        <p:txBody>
          <a:bodyPr wrap="square" rtlCol="0">
            <a:spAutoFit/>
          </a:bodyPr>
          <a:lstStyle/>
          <a:p>
            <a:r>
              <a:rPr lang="es-MX" sz="5400" dirty="0">
                <a:solidFill>
                  <a:srgbClr val="7030A0"/>
                </a:solidFill>
              </a:rPr>
              <a:t>Contenido</a:t>
            </a:r>
          </a:p>
        </p:txBody>
      </p:sp>
    </p:spTree>
    <p:extLst>
      <p:ext uri="{BB962C8B-B14F-4D97-AF65-F5344CB8AC3E}">
        <p14:creationId xmlns:p14="http://schemas.microsoft.com/office/powerpoint/2010/main" val="2346014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p:cNvPr>
          <p:cNvSpPr txBox="1"/>
          <p:nvPr/>
        </p:nvSpPr>
        <p:spPr>
          <a:xfrm>
            <a:off x="1616927" y="104779"/>
            <a:ext cx="10044113" cy="892552"/>
          </a:xfrm>
          <a:prstGeom prst="rect">
            <a:avLst/>
          </a:prstGeom>
          <a:noFill/>
        </p:spPr>
        <p:txBody>
          <a:bodyPr wrap="square" rtlCol="0">
            <a:spAutoFit/>
          </a:bodyPr>
          <a:lstStyle/>
          <a:p>
            <a:pPr algn="ctr"/>
            <a:r>
              <a:rPr lang="es-MX" sz="2800" b="1" dirty="0">
                <a:solidFill>
                  <a:srgbClr val="7030A0"/>
                </a:solidFill>
              </a:rPr>
              <a:t>SISTEMA DE PORTALES DE OBLIGACIONES DE TRANSPARENCIA</a:t>
            </a:r>
          </a:p>
          <a:p>
            <a:pPr algn="ctr"/>
            <a:r>
              <a:rPr lang="es-MX" sz="2400" dirty="0">
                <a:solidFill>
                  <a:srgbClr val="7030A0"/>
                </a:solidFill>
              </a:rPr>
              <a:t>Perfil Administrador de Sujetos Obligados</a:t>
            </a:r>
          </a:p>
        </p:txBody>
      </p:sp>
      <p:pic>
        <p:nvPicPr>
          <p:cNvPr id="2" name="Imagen 1"/>
          <p:cNvPicPr>
            <a:picLocks noChangeAspect="1"/>
          </p:cNvPicPr>
          <p:nvPr/>
        </p:nvPicPr>
        <p:blipFill>
          <a:blip r:embed="rId2"/>
          <a:stretch>
            <a:fillRect/>
          </a:stretch>
        </p:blipFill>
        <p:spPr>
          <a:xfrm>
            <a:off x="1352550" y="997331"/>
            <a:ext cx="10172700" cy="5113309"/>
          </a:xfrm>
          <a:prstGeom prst="rect">
            <a:avLst/>
          </a:prstGeom>
        </p:spPr>
      </p:pic>
    </p:spTree>
    <p:extLst>
      <p:ext uri="{BB962C8B-B14F-4D97-AF65-F5344CB8AC3E}">
        <p14:creationId xmlns:p14="http://schemas.microsoft.com/office/powerpoint/2010/main" val="38049282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p:cNvPr>
          <p:cNvSpPr txBox="1"/>
          <p:nvPr/>
        </p:nvSpPr>
        <p:spPr>
          <a:xfrm>
            <a:off x="1616927" y="104779"/>
            <a:ext cx="10044113" cy="892552"/>
          </a:xfrm>
          <a:prstGeom prst="rect">
            <a:avLst/>
          </a:prstGeom>
          <a:noFill/>
        </p:spPr>
        <p:txBody>
          <a:bodyPr wrap="square" rtlCol="0">
            <a:spAutoFit/>
          </a:bodyPr>
          <a:lstStyle/>
          <a:p>
            <a:pPr algn="ctr"/>
            <a:r>
              <a:rPr lang="es-MX" sz="2800" b="1" dirty="0">
                <a:solidFill>
                  <a:srgbClr val="7030A0"/>
                </a:solidFill>
              </a:rPr>
              <a:t>SISTEMA DE PORTALES DE OBLIGACIONES DE TRANSPARENCIA</a:t>
            </a:r>
          </a:p>
          <a:p>
            <a:pPr algn="ctr"/>
            <a:endParaRPr lang="es-MX" sz="2400" dirty="0">
              <a:solidFill>
                <a:srgbClr val="7030A0"/>
              </a:solidFill>
            </a:endParaRPr>
          </a:p>
        </p:txBody>
      </p:sp>
      <p:sp>
        <p:nvSpPr>
          <p:cNvPr id="2" name="CuadroTexto 1"/>
          <p:cNvSpPr txBox="1"/>
          <p:nvPr/>
        </p:nvSpPr>
        <p:spPr>
          <a:xfrm>
            <a:off x="1616927" y="997331"/>
            <a:ext cx="9737245" cy="646331"/>
          </a:xfrm>
          <a:prstGeom prst="rect">
            <a:avLst/>
          </a:prstGeom>
          <a:noFill/>
        </p:spPr>
        <p:txBody>
          <a:bodyPr wrap="square" rtlCol="0">
            <a:spAutoFit/>
          </a:bodyPr>
          <a:lstStyle/>
          <a:p>
            <a:r>
              <a:rPr lang="es-MX" b="1" dirty="0">
                <a:solidFill>
                  <a:srgbClr val="7030A0"/>
                </a:solidFill>
              </a:rPr>
              <a:t>Unidades Administrativas-&gt;Administración de Unidades Administrativas. </a:t>
            </a:r>
          </a:p>
          <a:p>
            <a:r>
              <a:rPr lang="es-MX" dirty="0">
                <a:solidFill>
                  <a:srgbClr val="7030A0"/>
                </a:solidFill>
              </a:rPr>
              <a:t>Permite agregar, modificar o eliminar unidades administrativas.</a:t>
            </a:r>
          </a:p>
        </p:txBody>
      </p:sp>
      <p:pic>
        <p:nvPicPr>
          <p:cNvPr id="4" name="Imagen 3"/>
          <p:cNvPicPr>
            <a:picLocks noChangeAspect="1"/>
          </p:cNvPicPr>
          <p:nvPr/>
        </p:nvPicPr>
        <p:blipFill>
          <a:blip r:embed="rId2"/>
          <a:stretch>
            <a:fillRect/>
          </a:stretch>
        </p:blipFill>
        <p:spPr>
          <a:xfrm>
            <a:off x="1616926" y="1643662"/>
            <a:ext cx="10127299" cy="4372825"/>
          </a:xfrm>
          <a:prstGeom prst="rect">
            <a:avLst/>
          </a:prstGeom>
        </p:spPr>
      </p:pic>
    </p:spTree>
    <p:extLst>
      <p:ext uri="{BB962C8B-B14F-4D97-AF65-F5344CB8AC3E}">
        <p14:creationId xmlns:p14="http://schemas.microsoft.com/office/powerpoint/2010/main" val="8299516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p:cNvPr>
          <p:cNvSpPr txBox="1"/>
          <p:nvPr/>
        </p:nvSpPr>
        <p:spPr>
          <a:xfrm>
            <a:off x="1616927" y="104779"/>
            <a:ext cx="10044113" cy="892552"/>
          </a:xfrm>
          <a:prstGeom prst="rect">
            <a:avLst/>
          </a:prstGeom>
          <a:noFill/>
        </p:spPr>
        <p:txBody>
          <a:bodyPr wrap="square" rtlCol="0">
            <a:spAutoFit/>
          </a:bodyPr>
          <a:lstStyle/>
          <a:p>
            <a:pPr algn="ctr"/>
            <a:r>
              <a:rPr lang="es-MX" sz="2800" b="1" dirty="0">
                <a:solidFill>
                  <a:srgbClr val="7030A0"/>
                </a:solidFill>
              </a:rPr>
              <a:t>SISTEMA DE PORTALES DE OBLIGACIONES DE TRANSPARENCIA</a:t>
            </a:r>
          </a:p>
          <a:p>
            <a:pPr algn="ctr"/>
            <a:endParaRPr lang="es-MX" sz="2400" dirty="0">
              <a:solidFill>
                <a:srgbClr val="7030A0"/>
              </a:solidFill>
            </a:endParaRPr>
          </a:p>
        </p:txBody>
      </p:sp>
      <p:grpSp>
        <p:nvGrpSpPr>
          <p:cNvPr id="16" name="Grupo 15"/>
          <p:cNvGrpSpPr/>
          <p:nvPr/>
        </p:nvGrpSpPr>
        <p:grpSpPr>
          <a:xfrm>
            <a:off x="1377353" y="1338774"/>
            <a:ext cx="10283687" cy="4757991"/>
            <a:chOff x="1377353" y="1320496"/>
            <a:chExt cx="10283687" cy="4757991"/>
          </a:xfrm>
        </p:grpSpPr>
        <p:pic>
          <p:nvPicPr>
            <p:cNvPr id="3" name="Imagen 2"/>
            <p:cNvPicPr>
              <a:picLocks noChangeAspect="1"/>
            </p:cNvPicPr>
            <p:nvPr/>
          </p:nvPicPr>
          <p:blipFill>
            <a:blip r:embed="rId2"/>
            <a:stretch>
              <a:fillRect/>
            </a:stretch>
          </p:blipFill>
          <p:spPr>
            <a:xfrm>
              <a:off x="1377353" y="1320496"/>
              <a:ext cx="10283687" cy="4757991"/>
            </a:xfrm>
            <a:prstGeom prst="rect">
              <a:avLst/>
            </a:prstGeom>
          </p:spPr>
        </p:pic>
        <p:sp>
          <p:nvSpPr>
            <p:cNvPr id="6" name="Flecha: hacia abajo 5"/>
            <p:cNvSpPr/>
            <p:nvPr/>
          </p:nvSpPr>
          <p:spPr>
            <a:xfrm>
              <a:off x="1815548" y="2023733"/>
              <a:ext cx="331304" cy="455752"/>
            </a:xfrm>
            <a:prstGeom prst="down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sp>
          <p:nvSpPr>
            <p:cNvPr id="12" name="CuadroTexto 11"/>
            <p:cNvSpPr txBox="1"/>
            <p:nvPr/>
          </p:nvSpPr>
          <p:spPr>
            <a:xfrm flipH="1">
              <a:off x="1377353" y="1696335"/>
              <a:ext cx="2233493"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s-MX" dirty="0"/>
                <a:t>Casillas de selección</a:t>
              </a:r>
            </a:p>
          </p:txBody>
        </p:sp>
      </p:grpSp>
      <p:sp>
        <p:nvSpPr>
          <p:cNvPr id="13" name="Rectángulo 12"/>
          <p:cNvSpPr/>
          <p:nvPr/>
        </p:nvSpPr>
        <p:spPr>
          <a:xfrm>
            <a:off x="2676939" y="2787111"/>
            <a:ext cx="2067339" cy="232513"/>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p:cNvSpPr txBox="1"/>
          <p:nvPr/>
        </p:nvSpPr>
        <p:spPr>
          <a:xfrm>
            <a:off x="1310059" y="699977"/>
            <a:ext cx="9737245" cy="369332"/>
          </a:xfrm>
          <a:prstGeom prst="rect">
            <a:avLst/>
          </a:prstGeom>
          <a:noFill/>
        </p:spPr>
        <p:txBody>
          <a:bodyPr wrap="square" rtlCol="0">
            <a:spAutoFit/>
          </a:bodyPr>
          <a:lstStyle/>
          <a:p>
            <a:r>
              <a:rPr lang="es-MX" b="1" dirty="0">
                <a:solidFill>
                  <a:srgbClr val="7030A0"/>
                </a:solidFill>
              </a:rPr>
              <a:t>Unidades Administrativas-&gt;Administración de Unidades Administrativas. </a:t>
            </a:r>
          </a:p>
        </p:txBody>
      </p:sp>
      <p:sp>
        <p:nvSpPr>
          <p:cNvPr id="15" name="CuadroTexto 14"/>
          <p:cNvSpPr txBox="1"/>
          <p:nvPr/>
        </p:nvSpPr>
        <p:spPr>
          <a:xfrm>
            <a:off x="3739868" y="1706215"/>
            <a:ext cx="808383"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s-MX" dirty="0"/>
              <a:t>Filtros</a:t>
            </a:r>
          </a:p>
        </p:txBody>
      </p:sp>
      <p:grpSp>
        <p:nvGrpSpPr>
          <p:cNvPr id="10" name="Grupo 9"/>
          <p:cNvGrpSpPr/>
          <p:nvPr/>
        </p:nvGrpSpPr>
        <p:grpSpPr>
          <a:xfrm>
            <a:off x="9534293" y="1706215"/>
            <a:ext cx="1438507" cy="1722785"/>
            <a:chOff x="9780932" y="1889883"/>
            <a:chExt cx="1191868" cy="1539117"/>
          </a:xfrm>
        </p:grpSpPr>
        <p:pic>
          <p:nvPicPr>
            <p:cNvPr id="7" name="Imagen 6"/>
            <p:cNvPicPr>
              <a:picLocks noChangeAspect="1"/>
            </p:cNvPicPr>
            <p:nvPr/>
          </p:nvPicPr>
          <p:blipFill>
            <a:blip r:embed="rId3"/>
            <a:stretch>
              <a:fillRect/>
            </a:stretch>
          </p:blipFill>
          <p:spPr>
            <a:xfrm>
              <a:off x="9780932" y="1889883"/>
              <a:ext cx="1168474" cy="973729"/>
            </a:xfrm>
            <a:prstGeom prst="rect">
              <a:avLst/>
            </a:prstGeom>
          </p:spPr>
        </p:pic>
        <p:cxnSp>
          <p:nvCxnSpPr>
            <p:cNvPr id="9" name="Conector recto de flecha 8"/>
            <p:cNvCxnSpPr/>
            <p:nvPr/>
          </p:nvCxnSpPr>
          <p:spPr>
            <a:xfrm>
              <a:off x="10628243" y="2915478"/>
              <a:ext cx="344557" cy="513522"/>
            </a:xfrm>
            <a:prstGeom prst="straightConnector1">
              <a:avLst/>
            </a:prstGeom>
            <a:ln w="1016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Flecha: hacia abajo 16"/>
          <p:cNvSpPr/>
          <p:nvPr/>
        </p:nvSpPr>
        <p:spPr>
          <a:xfrm>
            <a:off x="3978407" y="2160638"/>
            <a:ext cx="331304" cy="455752"/>
          </a:xfrm>
          <a:prstGeom prst="down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6960012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p:cNvPr>
          <p:cNvSpPr txBox="1"/>
          <p:nvPr/>
        </p:nvSpPr>
        <p:spPr>
          <a:xfrm>
            <a:off x="1616927" y="104779"/>
            <a:ext cx="10044113" cy="892552"/>
          </a:xfrm>
          <a:prstGeom prst="rect">
            <a:avLst/>
          </a:prstGeom>
          <a:noFill/>
        </p:spPr>
        <p:txBody>
          <a:bodyPr wrap="square" rtlCol="0">
            <a:spAutoFit/>
          </a:bodyPr>
          <a:lstStyle/>
          <a:p>
            <a:pPr algn="ctr"/>
            <a:r>
              <a:rPr lang="es-MX" sz="2800" b="1" dirty="0">
                <a:solidFill>
                  <a:srgbClr val="7030A0"/>
                </a:solidFill>
              </a:rPr>
              <a:t>SISTEMA DE PORTALES DE OBLIGACIONES DE TRANSPARENCIA</a:t>
            </a:r>
          </a:p>
          <a:p>
            <a:pPr algn="ctr"/>
            <a:endParaRPr lang="es-MX" sz="2400" dirty="0">
              <a:solidFill>
                <a:srgbClr val="7030A0"/>
              </a:solidFill>
            </a:endParaRPr>
          </a:p>
        </p:txBody>
      </p:sp>
      <p:sp>
        <p:nvSpPr>
          <p:cNvPr id="14" name="CuadroTexto 13"/>
          <p:cNvSpPr txBox="1"/>
          <p:nvPr/>
        </p:nvSpPr>
        <p:spPr>
          <a:xfrm>
            <a:off x="1310059" y="699977"/>
            <a:ext cx="9737245" cy="369332"/>
          </a:xfrm>
          <a:prstGeom prst="rect">
            <a:avLst/>
          </a:prstGeom>
          <a:noFill/>
        </p:spPr>
        <p:txBody>
          <a:bodyPr wrap="square" rtlCol="0">
            <a:spAutoFit/>
          </a:bodyPr>
          <a:lstStyle/>
          <a:p>
            <a:r>
              <a:rPr lang="es-MX" b="1" dirty="0">
                <a:solidFill>
                  <a:srgbClr val="7030A0"/>
                </a:solidFill>
              </a:rPr>
              <a:t>Unidades Administrativas-&gt;Administración de Unidades Administrativas. </a:t>
            </a:r>
          </a:p>
        </p:txBody>
      </p:sp>
      <p:pic>
        <p:nvPicPr>
          <p:cNvPr id="18" name="Imagen 17"/>
          <p:cNvPicPr>
            <a:picLocks noChangeAspect="1"/>
          </p:cNvPicPr>
          <p:nvPr/>
        </p:nvPicPr>
        <p:blipFill>
          <a:blip r:embed="rId2"/>
          <a:stretch>
            <a:fillRect/>
          </a:stretch>
        </p:blipFill>
        <p:spPr>
          <a:xfrm>
            <a:off x="1377353" y="1338774"/>
            <a:ext cx="10283687" cy="4757991"/>
          </a:xfrm>
          <a:prstGeom prst="rect">
            <a:avLst/>
          </a:prstGeom>
        </p:spPr>
      </p:pic>
      <p:sp>
        <p:nvSpPr>
          <p:cNvPr id="21" name="Rectángulo 20"/>
          <p:cNvSpPr/>
          <p:nvPr/>
        </p:nvSpPr>
        <p:spPr>
          <a:xfrm>
            <a:off x="6519197" y="2381506"/>
            <a:ext cx="782752" cy="242424"/>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4" name="Grupo 3"/>
          <p:cNvGrpSpPr/>
          <p:nvPr/>
        </p:nvGrpSpPr>
        <p:grpSpPr>
          <a:xfrm>
            <a:off x="1509046" y="2701851"/>
            <a:ext cx="10305014" cy="2292180"/>
            <a:chOff x="1509046" y="2701851"/>
            <a:chExt cx="10305014" cy="2292180"/>
          </a:xfrm>
        </p:grpSpPr>
        <p:pic>
          <p:nvPicPr>
            <p:cNvPr id="2" name="Imagen 1"/>
            <p:cNvPicPr>
              <a:picLocks noChangeAspect="1"/>
            </p:cNvPicPr>
            <p:nvPr/>
          </p:nvPicPr>
          <p:blipFill>
            <a:blip r:embed="rId3"/>
            <a:stretch>
              <a:fillRect/>
            </a:stretch>
          </p:blipFill>
          <p:spPr>
            <a:xfrm>
              <a:off x="1509046" y="2701851"/>
              <a:ext cx="10305014" cy="2292180"/>
            </a:xfrm>
            <a:prstGeom prst="rect">
              <a:avLst/>
            </a:prstGeom>
          </p:spPr>
        </p:pic>
        <p:sp>
          <p:nvSpPr>
            <p:cNvPr id="22" name="Rectángulo 21"/>
            <p:cNvSpPr/>
            <p:nvPr/>
          </p:nvSpPr>
          <p:spPr>
            <a:xfrm>
              <a:off x="7652257" y="4018150"/>
              <a:ext cx="3572334" cy="262302"/>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5" name="CuadroTexto 4"/>
          <p:cNvSpPr txBox="1"/>
          <p:nvPr/>
        </p:nvSpPr>
        <p:spPr>
          <a:xfrm>
            <a:off x="6519196" y="2990669"/>
            <a:ext cx="5018810"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s-MX" dirty="0"/>
              <a:t>Capturar nombre de la nueva unidad administrativa</a:t>
            </a:r>
          </a:p>
        </p:txBody>
      </p:sp>
      <p:sp>
        <p:nvSpPr>
          <p:cNvPr id="3" name="Flecha: hacia abajo 2"/>
          <p:cNvSpPr/>
          <p:nvPr/>
        </p:nvSpPr>
        <p:spPr>
          <a:xfrm>
            <a:off x="8631044" y="3381351"/>
            <a:ext cx="512956" cy="636799"/>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7792477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3619500" y="2083420"/>
            <a:ext cx="8216900" cy="3263279"/>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marL="742950" indent="-742950">
              <a:buFont typeface="+mj-lt"/>
              <a:buAutoNum type="arabicPeriod" startAt="4"/>
            </a:pPr>
            <a:r>
              <a:rPr lang="es-MX" sz="4000" b="1" dirty="0">
                <a:solidFill>
                  <a:srgbClr val="007365"/>
                </a:solidFill>
                <a:effectLst>
                  <a:outerShdw blurRad="38100" dist="38100" dir="2700000" algn="tl">
                    <a:srgbClr val="000000">
                      <a:alpha val="43137"/>
                    </a:srgbClr>
                  </a:outerShdw>
                </a:effectLst>
              </a:rPr>
              <a:t>Administración del Sujeto Obligado</a:t>
            </a:r>
          </a:p>
          <a:p>
            <a:pPr marL="1657350" lvl="2" indent="-742950">
              <a:buFont typeface="+mj-lt"/>
              <a:buAutoNum type="arabicPeriod" startAt="4"/>
            </a:pPr>
            <a:endParaRPr lang="es-MX" sz="967" b="1" dirty="0">
              <a:solidFill>
                <a:srgbClr val="007365"/>
              </a:solidFill>
              <a:effectLst>
                <a:outerShdw blurRad="38100" dist="38100" dir="2700000" algn="tl">
                  <a:srgbClr val="000000">
                    <a:alpha val="43137"/>
                  </a:srgbClr>
                </a:outerShdw>
              </a:effectLst>
            </a:endParaRPr>
          </a:p>
          <a:p>
            <a:pPr lvl="1"/>
            <a:r>
              <a:rPr lang="es-MX" sz="3200" b="1" dirty="0">
                <a:solidFill>
                  <a:srgbClr val="007365"/>
                </a:solidFill>
                <a:effectLst>
                  <a:outerShdw blurRad="38100" dist="38100" dir="2700000" algn="tl">
                    <a:srgbClr val="000000">
                      <a:alpha val="43137"/>
                    </a:srgbClr>
                  </a:outerShdw>
                </a:effectLst>
              </a:rPr>
              <a:t>4.1 Administración de Sujetos Obligados</a:t>
            </a:r>
          </a:p>
          <a:p>
            <a:pPr lvl="1"/>
            <a:r>
              <a:rPr lang="es-MX" sz="3200" b="1" dirty="0">
                <a:solidFill>
                  <a:srgbClr val="0033CC"/>
                </a:solidFill>
                <a:effectLst>
                  <a:outerShdw blurRad="38100" dist="38100" dir="2700000" algn="tl">
                    <a:srgbClr val="000000">
                      <a:alpha val="43137"/>
                    </a:srgbClr>
                  </a:outerShdw>
                </a:effectLst>
              </a:rPr>
              <a:t>4.2 Relación de Formatos</a:t>
            </a:r>
          </a:p>
          <a:p>
            <a:pPr lvl="1"/>
            <a:r>
              <a:rPr lang="es-MX" sz="3200" b="1" dirty="0">
                <a:solidFill>
                  <a:srgbClr val="007365"/>
                </a:solidFill>
                <a:effectLst>
                  <a:outerShdw blurRad="38100" dist="38100" dir="2700000" algn="tl">
                    <a:srgbClr val="000000">
                      <a:alpha val="43137"/>
                    </a:srgbClr>
                  </a:outerShdw>
                </a:effectLst>
              </a:rPr>
              <a:t>4.3 Administración de Usuarios</a:t>
            </a:r>
          </a:p>
        </p:txBody>
      </p:sp>
    </p:spTree>
    <p:extLst>
      <p:ext uri="{BB962C8B-B14F-4D97-AF65-F5344CB8AC3E}">
        <p14:creationId xmlns:p14="http://schemas.microsoft.com/office/powerpoint/2010/main" val="12424432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p:cNvPr>
          <p:cNvSpPr txBox="1"/>
          <p:nvPr/>
        </p:nvSpPr>
        <p:spPr>
          <a:xfrm>
            <a:off x="1616927" y="104779"/>
            <a:ext cx="10044113" cy="892552"/>
          </a:xfrm>
          <a:prstGeom prst="rect">
            <a:avLst/>
          </a:prstGeom>
          <a:noFill/>
        </p:spPr>
        <p:txBody>
          <a:bodyPr wrap="square" rtlCol="0">
            <a:spAutoFit/>
          </a:bodyPr>
          <a:lstStyle/>
          <a:p>
            <a:pPr algn="ctr"/>
            <a:r>
              <a:rPr lang="es-MX" sz="2800" b="1" dirty="0">
                <a:solidFill>
                  <a:srgbClr val="7030A0"/>
                </a:solidFill>
              </a:rPr>
              <a:t>SISTEMA DE PORTALES DE OBLIGACIONES DE TRANSPARENCIA</a:t>
            </a:r>
          </a:p>
          <a:p>
            <a:pPr algn="ctr"/>
            <a:endParaRPr lang="es-MX" sz="2400" dirty="0">
              <a:solidFill>
                <a:srgbClr val="7030A0"/>
              </a:solidFill>
            </a:endParaRPr>
          </a:p>
        </p:txBody>
      </p:sp>
      <p:sp>
        <p:nvSpPr>
          <p:cNvPr id="14" name="CuadroTexto 13"/>
          <p:cNvSpPr txBox="1"/>
          <p:nvPr/>
        </p:nvSpPr>
        <p:spPr>
          <a:xfrm>
            <a:off x="1310059" y="699977"/>
            <a:ext cx="9737245" cy="369332"/>
          </a:xfrm>
          <a:prstGeom prst="rect">
            <a:avLst/>
          </a:prstGeom>
          <a:noFill/>
        </p:spPr>
        <p:txBody>
          <a:bodyPr wrap="square" rtlCol="0">
            <a:spAutoFit/>
          </a:bodyPr>
          <a:lstStyle/>
          <a:p>
            <a:r>
              <a:rPr lang="es-MX" b="1" dirty="0">
                <a:solidFill>
                  <a:srgbClr val="7030A0"/>
                </a:solidFill>
              </a:rPr>
              <a:t>Unidades Administrativas-&gt;Asignación de formatos </a:t>
            </a:r>
          </a:p>
        </p:txBody>
      </p:sp>
      <p:pic>
        <p:nvPicPr>
          <p:cNvPr id="2" name="Imagen 1"/>
          <p:cNvPicPr>
            <a:picLocks noChangeAspect="1"/>
          </p:cNvPicPr>
          <p:nvPr/>
        </p:nvPicPr>
        <p:blipFill>
          <a:blip r:embed="rId2"/>
          <a:stretch>
            <a:fillRect/>
          </a:stretch>
        </p:blipFill>
        <p:spPr>
          <a:xfrm>
            <a:off x="1616927" y="1311551"/>
            <a:ext cx="9793357" cy="2431337"/>
          </a:xfrm>
          <a:prstGeom prst="rect">
            <a:avLst/>
          </a:prstGeom>
        </p:spPr>
      </p:pic>
      <p:sp>
        <p:nvSpPr>
          <p:cNvPr id="3" name="Rectángulo 2"/>
          <p:cNvSpPr/>
          <p:nvPr/>
        </p:nvSpPr>
        <p:spPr>
          <a:xfrm>
            <a:off x="1908313" y="2822713"/>
            <a:ext cx="1537252" cy="2517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Flecha: hacia la izquierda 4"/>
          <p:cNvSpPr/>
          <p:nvPr/>
        </p:nvSpPr>
        <p:spPr>
          <a:xfrm>
            <a:off x="3578087" y="2607364"/>
            <a:ext cx="1696278" cy="682488"/>
          </a:xfrm>
          <a:prstGeom prst="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3451491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p:cNvPr>
          <p:cNvSpPr txBox="1"/>
          <p:nvPr/>
        </p:nvSpPr>
        <p:spPr>
          <a:xfrm>
            <a:off x="1616927" y="104779"/>
            <a:ext cx="10044113" cy="892552"/>
          </a:xfrm>
          <a:prstGeom prst="rect">
            <a:avLst/>
          </a:prstGeom>
          <a:noFill/>
        </p:spPr>
        <p:txBody>
          <a:bodyPr wrap="square" rtlCol="0">
            <a:spAutoFit/>
          </a:bodyPr>
          <a:lstStyle/>
          <a:p>
            <a:pPr algn="ctr"/>
            <a:r>
              <a:rPr lang="es-MX" sz="2800" b="1" dirty="0"/>
              <a:t>SISTEMA DE PORTALES DE OBLIGACIONES DE TRANSPARENCIA</a:t>
            </a:r>
          </a:p>
          <a:p>
            <a:pPr algn="ctr"/>
            <a:endParaRPr lang="es-MX" sz="2400" dirty="0"/>
          </a:p>
        </p:txBody>
      </p:sp>
      <p:sp>
        <p:nvSpPr>
          <p:cNvPr id="14" name="CuadroTexto 13"/>
          <p:cNvSpPr txBox="1"/>
          <p:nvPr/>
        </p:nvSpPr>
        <p:spPr>
          <a:xfrm>
            <a:off x="1310059" y="699977"/>
            <a:ext cx="9737245" cy="369332"/>
          </a:xfrm>
          <a:prstGeom prst="rect">
            <a:avLst/>
          </a:prstGeom>
          <a:noFill/>
        </p:spPr>
        <p:txBody>
          <a:bodyPr wrap="square" rtlCol="0">
            <a:spAutoFit/>
          </a:bodyPr>
          <a:lstStyle/>
          <a:p>
            <a:r>
              <a:rPr lang="es-MX" b="1" dirty="0">
                <a:solidFill>
                  <a:srgbClr val="7030A0"/>
                </a:solidFill>
              </a:rPr>
              <a:t>Unidades Administrativas-&gt;Asignación de formatos </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6927" y="1390546"/>
            <a:ext cx="10236373" cy="4103412"/>
          </a:xfrm>
          <a:prstGeom prst="rect">
            <a:avLst/>
          </a:prstGeom>
        </p:spPr>
        <p:style>
          <a:lnRef idx="0">
            <a:schemeClr val="accent4"/>
          </a:lnRef>
          <a:fillRef idx="3">
            <a:schemeClr val="accent4"/>
          </a:fillRef>
          <a:effectRef idx="3">
            <a:schemeClr val="accent4"/>
          </a:effectRef>
          <a:fontRef idx="minor">
            <a:schemeClr val="lt1"/>
          </a:fontRef>
        </p:style>
      </p:pic>
      <p:sp>
        <p:nvSpPr>
          <p:cNvPr id="5" name="CuadroTexto 4"/>
          <p:cNvSpPr txBox="1"/>
          <p:nvPr/>
        </p:nvSpPr>
        <p:spPr>
          <a:xfrm>
            <a:off x="5430644" y="4560849"/>
            <a:ext cx="4616605"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s-MX" b="1" dirty="0">
                <a:solidFill>
                  <a:schemeClr val="tx1"/>
                </a:solidFill>
              </a:rPr>
              <a:t>Listado de formatos asignados</a:t>
            </a:r>
          </a:p>
        </p:txBody>
      </p:sp>
      <p:sp>
        <p:nvSpPr>
          <p:cNvPr id="9" name="Flecha: a la derecha 8"/>
          <p:cNvSpPr/>
          <p:nvPr/>
        </p:nvSpPr>
        <p:spPr>
          <a:xfrm>
            <a:off x="1750741" y="3802566"/>
            <a:ext cx="657922" cy="50180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MX" dirty="0"/>
          </a:p>
        </p:txBody>
      </p:sp>
      <p:sp>
        <p:nvSpPr>
          <p:cNvPr id="12" name="CuadroTexto 11"/>
          <p:cNvSpPr txBox="1"/>
          <p:nvPr/>
        </p:nvSpPr>
        <p:spPr>
          <a:xfrm rot="16200000">
            <a:off x="125038" y="4028518"/>
            <a:ext cx="2378927"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s-MX" b="1" dirty="0">
                <a:solidFill>
                  <a:schemeClr val="tx1"/>
                </a:solidFill>
              </a:rPr>
              <a:t>Casillas de selección</a:t>
            </a:r>
          </a:p>
        </p:txBody>
      </p:sp>
      <p:sp>
        <p:nvSpPr>
          <p:cNvPr id="10" name="Rectángulo 9"/>
          <p:cNvSpPr/>
          <p:nvPr/>
        </p:nvSpPr>
        <p:spPr>
          <a:xfrm>
            <a:off x="4322470" y="3087800"/>
            <a:ext cx="1349298" cy="2881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15"/>
          <p:cNvSpPr/>
          <p:nvPr/>
        </p:nvSpPr>
        <p:spPr>
          <a:xfrm>
            <a:off x="3803374" y="3087800"/>
            <a:ext cx="265043" cy="288192"/>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6854241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p:cNvPr>
          <p:cNvSpPr txBox="1"/>
          <p:nvPr/>
        </p:nvSpPr>
        <p:spPr>
          <a:xfrm>
            <a:off x="1616927" y="104779"/>
            <a:ext cx="10044113" cy="892552"/>
          </a:xfrm>
          <a:prstGeom prst="rect">
            <a:avLst/>
          </a:prstGeom>
          <a:noFill/>
        </p:spPr>
        <p:txBody>
          <a:bodyPr wrap="square" rtlCol="0">
            <a:spAutoFit/>
          </a:bodyPr>
          <a:lstStyle/>
          <a:p>
            <a:pPr algn="ctr"/>
            <a:r>
              <a:rPr lang="es-MX" sz="2800" b="1" dirty="0"/>
              <a:t>SISTEMA DE PORTALES DE OBLIGACIONES DE TRANSPARENCIA</a:t>
            </a:r>
          </a:p>
          <a:p>
            <a:pPr algn="ctr"/>
            <a:endParaRPr lang="es-MX" sz="2400" dirty="0"/>
          </a:p>
        </p:txBody>
      </p:sp>
      <p:sp>
        <p:nvSpPr>
          <p:cNvPr id="14" name="CuadroTexto 13"/>
          <p:cNvSpPr txBox="1"/>
          <p:nvPr/>
        </p:nvSpPr>
        <p:spPr>
          <a:xfrm>
            <a:off x="1310059" y="699977"/>
            <a:ext cx="9737245" cy="369332"/>
          </a:xfrm>
          <a:prstGeom prst="rect">
            <a:avLst/>
          </a:prstGeom>
          <a:noFill/>
        </p:spPr>
        <p:txBody>
          <a:bodyPr wrap="square" rtlCol="0">
            <a:spAutoFit/>
          </a:bodyPr>
          <a:lstStyle/>
          <a:p>
            <a:r>
              <a:rPr lang="es-MX" b="1" dirty="0">
                <a:solidFill>
                  <a:srgbClr val="7030A0"/>
                </a:solidFill>
              </a:rPr>
              <a:t>Unidades Administrativas-&gt;Asignación de formatos </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701" y="1322256"/>
            <a:ext cx="11766597" cy="4911275"/>
          </a:xfrm>
          <a:prstGeom prst="rect">
            <a:avLst/>
          </a:prstGeom>
        </p:spPr>
      </p:pic>
      <p:sp>
        <p:nvSpPr>
          <p:cNvPr id="4" name="Rectángulo 3"/>
          <p:cNvSpPr/>
          <p:nvPr/>
        </p:nvSpPr>
        <p:spPr>
          <a:xfrm>
            <a:off x="11047304" y="4068417"/>
            <a:ext cx="362818" cy="2252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p:cNvSpPr txBox="1"/>
          <p:nvPr/>
        </p:nvSpPr>
        <p:spPr>
          <a:xfrm>
            <a:off x="5796247" y="5563334"/>
            <a:ext cx="4439478"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s-MX" dirty="0">
                <a:solidFill>
                  <a:schemeClr val="tx1"/>
                </a:solidFill>
              </a:rPr>
              <a:t>Botón para des asignar. Sólo se pueden des asignar formatos que no tengan registros</a:t>
            </a:r>
          </a:p>
        </p:txBody>
      </p:sp>
      <p:sp>
        <p:nvSpPr>
          <p:cNvPr id="7" name="Flecha: a la derecha 6"/>
          <p:cNvSpPr/>
          <p:nvPr/>
        </p:nvSpPr>
        <p:spPr>
          <a:xfrm rot="18413878">
            <a:off x="10233386" y="4863120"/>
            <a:ext cx="927653" cy="632791"/>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8489628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3619500" y="2083420"/>
            <a:ext cx="8216900" cy="3263279"/>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marL="742950" indent="-742950">
              <a:buFont typeface="+mj-lt"/>
              <a:buAutoNum type="arabicPeriod" startAt="4"/>
            </a:pPr>
            <a:r>
              <a:rPr lang="es-MX" sz="4000" b="1" dirty="0">
                <a:solidFill>
                  <a:srgbClr val="007365"/>
                </a:solidFill>
                <a:effectLst>
                  <a:outerShdw blurRad="38100" dist="38100" dir="2700000" algn="tl">
                    <a:srgbClr val="000000">
                      <a:alpha val="43137"/>
                    </a:srgbClr>
                  </a:outerShdw>
                </a:effectLst>
              </a:rPr>
              <a:t>Administración del Sujeto Obligado</a:t>
            </a:r>
          </a:p>
          <a:p>
            <a:pPr marL="1657350" lvl="2" indent="-742950">
              <a:buFont typeface="+mj-lt"/>
              <a:buAutoNum type="arabicPeriod" startAt="4"/>
            </a:pPr>
            <a:endParaRPr lang="es-MX" sz="967" b="1" dirty="0">
              <a:solidFill>
                <a:srgbClr val="007365"/>
              </a:solidFill>
              <a:effectLst>
                <a:outerShdw blurRad="38100" dist="38100" dir="2700000" algn="tl">
                  <a:srgbClr val="000000">
                    <a:alpha val="43137"/>
                  </a:srgbClr>
                </a:outerShdw>
              </a:effectLst>
            </a:endParaRPr>
          </a:p>
          <a:p>
            <a:pPr lvl="1"/>
            <a:r>
              <a:rPr lang="es-MX" sz="3200" b="1" dirty="0">
                <a:solidFill>
                  <a:srgbClr val="007365"/>
                </a:solidFill>
                <a:effectLst>
                  <a:outerShdw blurRad="38100" dist="38100" dir="2700000" algn="tl">
                    <a:srgbClr val="000000">
                      <a:alpha val="43137"/>
                    </a:srgbClr>
                  </a:outerShdw>
                </a:effectLst>
              </a:rPr>
              <a:t>4.1 Administración de Sujetos Obligados</a:t>
            </a:r>
          </a:p>
          <a:p>
            <a:pPr lvl="1"/>
            <a:r>
              <a:rPr lang="es-MX" sz="3200" b="1" dirty="0">
                <a:solidFill>
                  <a:srgbClr val="007365"/>
                </a:solidFill>
                <a:effectLst>
                  <a:outerShdw blurRad="38100" dist="38100" dir="2700000" algn="tl">
                    <a:srgbClr val="000000">
                      <a:alpha val="43137"/>
                    </a:srgbClr>
                  </a:outerShdw>
                </a:effectLst>
              </a:rPr>
              <a:t>4.2 Relación de Formatos</a:t>
            </a:r>
          </a:p>
          <a:p>
            <a:pPr lvl="1"/>
            <a:r>
              <a:rPr lang="es-MX" sz="3200" b="1" dirty="0">
                <a:solidFill>
                  <a:srgbClr val="0033CC"/>
                </a:solidFill>
                <a:effectLst>
                  <a:outerShdw blurRad="38100" dist="38100" dir="2700000" algn="tl">
                    <a:srgbClr val="000000">
                      <a:alpha val="43137"/>
                    </a:srgbClr>
                  </a:outerShdw>
                </a:effectLst>
              </a:rPr>
              <a:t>4.3 Administración de Usuarios</a:t>
            </a:r>
          </a:p>
        </p:txBody>
      </p:sp>
    </p:spTree>
    <p:extLst>
      <p:ext uri="{BB962C8B-B14F-4D97-AF65-F5344CB8AC3E}">
        <p14:creationId xmlns:p14="http://schemas.microsoft.com/office/powerpoint/2010/main" val="35987072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p:cNvPr>
          <p:cNvSpPr txBox="1"/>
          <p:nvPr/>
        </p:nvSpPr>
        <p:spPr>
          <a:xfrm>
            <a:off x="1616927" y="104779"/>
            <a:ext cx="10044113" cy="892552"/>
          </a:xfrm>
          <a:prstGeom prst="rect">
            <a:avLst/>
          </a:prstGeom>
          <a:noFill/>
        </p:spPr>
        <p:txBody>
          <a:bodyPr wrap="square" rtlCol="0">
            <a:spAutoFit/>
          </a:bodyPr>
          <a:lstStyle/>
          <a:p>
            <a:pPr algn="ctr"/>
            <a:r>
              <a:rPr lang="es-MX" sz="2800" b="1" dirty="0"/>
              <a:t>SISTEMA DE PORTALES DE OBLIGACIONES DE TRANSPARENCIA</a:t>
            </a:r>
          </a:p>
          <a:p>
            <a:pPr algn="ctr"/>
            <a:r>
              <a:rPr lang="es-MX" sz="2400" dirty="0"/>
              <a:t>Perfil Administrador de Sujetos Obligados</a:t>
            </a:r>
          </a:p>
        </p:txBody>
      </p:sp>
      <p:sp>
        <p:nvSpPr>
          <p:cNvPr id="4" name="CuadroTexto 3"/>
          <p:cNvSpPr txBox="1"/>
          <p:nvPr/>
        </p:nvSpPr>
        <p:spPr>
          <a:xfrm>
            <a:off x="1416076" y="812665"/>
            <a:ext cx="9737245" cy="369332"/>
          </a:xfrm>
          <a:prstGeom prst="rect">
            <a:avLst/>
          </a:prstGeom>
          <a:noFill/>
        </p:spPr>
        <p:txBody>
          <a:bodyPr wrap="square" rtlCol="0">
            <a:spAutoFit/>
          </a:bodyPr>
          <a:lstStyle/>
          <a:p>
            <a:r>
              <a:rPr lang="es-MX" b="1" dirty="0">
                <a:solidFill>
                  <a:srgbClr val="7030A0"/>
                </a:solidFill>
              </a:rPr>
              <a:t>Administración Usuarios</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288" y="1705217"/>
            <a:ext cx="10764752" cy="3134162"/>
          </a:xfrm>
          <a:prstGeom prst="rect">
            <a:avLst/>
          </a:prstGeom>
        </p:spPr>
      </p:pic>
      <p:sp>
        <p:nvSpPr>
          <p:cNvPr id="8" name="Rectángulo 7"/>
          <p:cNvSpPr/>
          <p:nvPr/>
        </p:nvSpPr>
        <p:spPr>
          <a:xfrm>
            <a:off x="1416076" y="3220016"/>
            <a:ext cx="1379512" cy="409009"/>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Flecha derecha 8"/>
          <p:cNvSpPr/>
          <p:nvPr/>
        </p:nvSpPr>
        <p:spPr>
          <a:xfrm rot="10800000">
            <a:off x="2401335" y="1896696"/>
            <a:ext cx="1598802" cy="800100"/>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02001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769798" y="347442"/>
            <a:ext cx="7751348" cy="677518"/>
          </a:xfrm>
          <a:prstGeom prst="rect">
            <a:avLst/>
          </a:prstGeom>
        </p:spPr>
        <p:txBody>
          <a:bodyPr>
            <a:normAutofit fontScale="97500"/>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b="1" dirty="0">
                <a:solidFill>
                  <a:srgbClr val="7030A0"/>
                </a:solidFill>
              </a:rPr>
              <a:t>1. ¿Qué es el SIPOT?</a:t>
            </a:r>
          </a:p>
        </p:txBody>
      </p:sp>
      <p:sp>
        <p:nvSpPr>
          <p:cNvPr id="5" name="Marcador de contenido 2"/>
          <p:cNvSpPr txBox="1">
            <a:spLocks/>
          </p:cNvSpPr>
          <p:nvPr/>
        </p:nvSpPr>
        <p:spPr>
          <a:xfrm>
            <a:off x="472226" y="1181129"/>
            <a:ext cx="11255948" cy="4955268"/>
          </a:xfrm>
          <a:prstGeom prst="rect">
            <a:avLst/>
          </a:prstGeom>
        </p:spPr>
        <p:txBody>
          <a:bodyPr>
            <a:noAutofit/>
          </a:bodyPr>
          <a:lstStyle>
            <a:lvl1pPr marL="220508" indent="-220508" algn="l" defTabSz="882030" rtl="0" eaLnBrk="1" latinLnBrk="0" hangingPunct="1">
              <a:lnSpc>
                <a:spcPct val="90000"/>
              </a:lnSpc>
              <a:spcBef>
                <a:spcPts val="965"/>
              </a:spcBef>
              <a:buFont typeface="Arial" panose="020B0604020202020204" pitchFamily="34" charset="0"/>
              <a:buChar char="•"/>
              <a:defRPr sz="2701" kern="1200">
                <a:solidFill>
                  <a:schemeClr val="tx1"/>
                </a:solidFill>
                <a:latin typeface="+mn-lt"/>
                <a:ea typeface="+mn-ea"/>
                <a:cs typeface="+mn-cs"/>
              </a:defRPr>
            </a:lvl1pPr>
            <a:lvl2pPr marL="661523" indent="-220508" algn="l" defTabSz="882030" rtl="0" eaLnBrk="1" latinLnBrk="0" hangingPunct="1">
              <a:lnSpc>
                <a:spcPct val="90000"/>
              </a:lnSpc>
              <a:spcBef>
                <a:spcPts val="482"/>
              </a:spcBef>
              <a:buFont typeface="Arial" panose="020B0604020202020204" pitchFamily="34" charset="0"/>
              <a:buChar char="•"/>
              <a:defRPr sz="2315" kern="1200">
                <a:solidFill>
                  <a:schemeClr val="tx1"/>
                </a:solidFill>
                <a:latin typeface="+mn-lt"/>
                <a:ea typeface="+mn-ea"/>
                <a:cs typeface="+mn-cs"/>
              </a:defRPr>
            </a:lvl2pPr>
            <a:lvl3pPr marL="1102538" indent="-220508" algn="l" defTabSz="882030" rtl="0" eaLnBrk="1" latinLnBrk="0" hangingPunct="1">
              <a:lnSpc>
                <a:spcPct val="90000"/>
              </a:lnSpc>
              <a:spcBef>
                <a:spcPts val="482"/>
              </a:spcBef>
              <a:buFont typeface="Arial" panose="020B0604020202020204" pitchFamily="34" charset="0"/>
              <a:buChar char="•"/>
              <a:defRPr sz="1929" kern="1200">
                <a:solidFill>
                  <a:schemeClr val="tx1"/>
                </a:solidFill>
                <a:latin typeface="+mn-lt"/>
                <a:ea typeface="+mn-ea"/>
                <a:cs typeface="+mn-cs"/>
              </a:defRPr>
            </a:lvl3pPr>
            <a:lvl4pPr marL="154355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4pPr>
            <a:lvl5pPr marL="1984568"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5pPr>
            <a:lvl6pPr marL="242558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6pPr>
            <a:lvl7pPr marL="2866598"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7pPr>
            <a:lvl8pPr marL="330761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8pPr>
            <a:lvl9pPr marL="3748629"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9pPr>
          </a:lstStyle>
          <a:p>
            <a:pPr marL="0" indent="0" algn="just">
              <a:buNone/>
            </a:pPr>
            <a:r>
              <a:rPr lang="es-MX" sz="2400" dirty="0">
                <a:solidFill>
                  <a:srgbClr val="7030A0"/>
                </a:solidFill>
              </a:rPr>
              <a:t>El Sistema de Portales de Obligaciones de Transparencia (SIPOT) es una herramienta informática que facilita a los sujetos obligados el cumplimiento de las obligaciones de transparencia.</a:t>
            </a:r>
          </a:p>
          <a:p>
            <a:pPr marL="0" indent="0">
              <a:buNone/>
            </a:pPr>
            <a:r>
              <a:rPr lang="es-MX" sz="2400" b="1" dirty="0">
                <a:solidFill>
                  <a:srgbClr val="7030A0"/>
                </a:solidFill>
              </a:rPr>
              <a:t>Requisitos</a:t>
            </a:r>
          </a:p>
          <a:p>
            <a:pPr marL="892175" indent="-219075">
              <a:buFont typeface="Wingdings" panose="05000000000000000000" pitchFamily="2" charset="2"/>
              <a:buChar char="q"/>
            </a:pPr>
            <a:r>
              <a:rPr lang="es-MX" sz="2300" dirty="0">
                <a:solidFill>
                  <a:srgbClr val="7030A0"/>
                </a:solidFill>
              </a:rPr>
              <a:t>Navegador de internet (Mozilla Firefox, Chrome, Microsoft Edge o Internet Explorer);</a:t>
            </a:r>
          </a:p>
          <a:p>
            <a:pPr marL="892175" indent="-219075">
              <a:buFont typeface="Wingdings" panose="05000000000000000000" pitchFamily="2" charset="2"/>
              <a:buChar char="q"/>
            </a:pPr>
            <a:r>
              <a:rPr lang="es-MX" sz="2300" dirty="0">
                <a:solidFill>
                  <a:srgbClr val="C00000"/>
                </a:solidFill>
              </a:rPr>
              <a:t>Desactivar los bloqueadores de ventanas emergentes;</a:t>
            </a:r>
          </a:p>
          <a:p>
            <a:pPr marL="892175" indent="-219075">
              <a:buFont typeface="Wingdings" panose="05000000000000000000" pitchFamily="2" charset="2"/>
              <a:buChar char="q"/>
            </a:pPr>
            <a:r>
              <a:rPr lang="es-MX" sz="2300" dirty="0">
                <a:solidFill>
                  <a:srgbClr val="7030A0"/>
                </a:solidFill>
              </a:rPr>
              <a:t>Usuario y Contraseña, en el caso de las Unidades Administrativas estas serán creadas y distribuidas por la Unidad de Transparencia;</a:t>
            </a:r>
          </a:p>
          <a:p>
            <a:pPr marL="892175" indent="-219075">
              <a:buFont typeface="Wingdings" panose="05000000000000000000" pitchFamily="2" charset="2"/>
              <a:buChar char="q"/>
            </a:pPr>
            <a:r>
              <a:rPr lang="es-MX" sz="2300" dirty="0">
                <a:solidFill>
                  <a:srgbClr val="7030A0"/>
                </a:solidFill>
              </a:rPr>
              <a:t>Conocimientos básicos de Excel;</a:t>
            </a:r>
          </a:p>
          <a:p>
            <a:pPr marL="892175" indent="-219075">
              <a:buFont typeface="Wingdings" panose="05000000000000000000" pitchFamily="2" charset="2"/>
              <a:buChar char="q"/>
            </a:pPr>
            <a:r>
              <a:rPr lang="es-MX" sz="2300" dirty="0">
                <a:solidFill>
                  <a:srgbClr val="7030A0"/>
                </a:solidFill>
              </a:rPr>
              <a:t>Contar con los Lineamientos Técnicos (Generales o Federales); y</a:t>
            </a:r>
          </a:p>
          <a:p>
            <a:pPr marL="892175" indent="-219075">
              <a:buFont typeface="Wingdings" panose="05000000000000000000" pitchFamily="2" charset="2"/>
              <a:buChar char="q"/>
            </a:pPr>
            <a:r>
              <a:rPr lang="es-MX" sz="2300" dirty="0">
                <a:solidFill>
                  <a:srgbClr val="7030A0"/>
                </a:solidFill>
              </a:rPr>
              <a:t>Diccionario de datos (LTG 2015-2017, LTG 2018 o LTF).</a:t>
            </a:r>
          </a:p>
          <a:p>
            <a:pPr lvl="1"/>
            <a:endParaRPr lang="es-MX" sz="2400" dirty="0">
              <a:solidFill>
                <a:srgbClr val="7030A0"/>
              </a:solidFill>
            </a:endParaRPr>
          </a:p>
        </p:txBody>
      </p:sp>
      <p:pic>
        <p:nvPicPr>
          <p:cNvPr id="2" name="Imagen 1"/>
          <p:cNvPicPr>
            <a:picLocks noChangeAspect="1"/>
          </p:cNvPicPr>
          <p:nvPr/>
        </p:nvPicPr>
        <p:blipFill>
          <a:blip r:embed="rId2">
            <a:clrChange>
              <a:clrFrom>
                <a:srgbClr val="FFFFFF"/>
              </a:clrFrom>
              <a:clrTo>
                <a:srgbClr val="FFFFFF">
                  <a:alpha val="0"/>
                </a:srgbClr>
              </a:clrTo>
            </a:clrChange>
          </a:blip>
          <a:stretch>
            <a:fillRect/>
          </a:stretch>
        </p:blipFill>
        <p:spPr>
          <a:xfrm>
            <a:off x="9136064" y="4274455"/>
            <a:ext cx="3045051" cy="1861942"/>
          </a:xfrm>
          <a:prstGeom prst="rect">
            <a:avLst/>
          </a:prstGeom>
        </p:spPr>
      </p:pic>
    </p:spTree>
    <p:extLst>
      <p:ext uri="{BB962C8B-B14F-4D97-AF65-F5344CB8AC3E}">
        <p14:creationId xmlns:p14="http://schemas.microsoft.com/office/powerpoint/2010/main" val="7089649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p:cNvPr>
          <p:cNvSpPr txBox="1"/>
          <p:nvPr/>
        </p:nvSpPr>
        <p:spPr>
          <a:xfrm>
            <a:off x="1616927" y="104779"/>
            <a:ext cx="10044113" cy="892552"/>
          </a:xfrm>
          <a:prstGeom prst="rect">
            <a:avLst/>
          </a:prstGeom>
          <a:noFill/>
        </p:spPr>
        <p:txBody>
          <a:bodyPr wrap="square" rtlCol="0">
            <a:spAutoFit/>
          </a:bodyPr>
          <a:lstStyle/>
          <a:p>
            <a:pPr algn="ctr"/>
            <a:r>
              <a:rPr lang="es-MX" sz="2800" b="1" dirty="0">
                <a:solidFill>
                  <a:srgbClr val="7030A0"/>
                </a:solidFill>
              </a:rPr>
              <a:t>SISTEMA DE PORTALES DE OBLIGACIONES DE TRANSPARENCIA</a:t>
            </a:r>
          </a:p>
          <a:p>
            <a:pPr algn="ctr"/>
            <a:r>
              <a:rPr lang="es-MX" sz="2400" dirty="0">
                <a:solidFill>
                  <a:srgbClr val="7030A0"/>
                </a:solidFill>
              </a:rPr>
              <a:t>Perfil Administrador de Sujetos Obligados</a:t>
            </a:r>
          </a:p>
        </p:txBody>
      </p:sp>
      <p:sp>
        <p:nvSpPr>
          <p:cNvPr id="4" name="CuadroTexto 3"/>
          <p:cNvSpPr txBox="1"/>
          <p:nvPr/>
        </p:nvSpPr>
        <p:spPr>
          <a:xfrm>
            <a:off x="1416076" y="812665"/>
            <a:ext cx="9737245" cy="369332"/>
          </a:xfrm>
          <a:prstGeom prst="rect">
            <a:avLst/>
          </a:prstGeom>
          <a:noFill/>
        </p:spPr>
        <p:txBody>
          <a:bodyPr wrap="square" rtlCol="0">
            <a:spAutoFit/>
          </a:bodyPr>
          <a:lstStyle/>
          <a:p>
            <a:r>
              <a:rPr lang="es-MX" b="1" dirty="0">
                <a:solidFill>
                  <a:srgbClr val="7030A0"/>
                </a:solidFill>
              </a:rPr>
              <a:t>Administración Usuarios</a:t>
            </a:r>
          </a:p>
        </p:txBody>
      </p:sp>
      <p:pic>
        <p:nvPicPr>
          <p:cNvPr id="2" name="Imagen 1"/>
          <p:cNvPicPr>
            <a:picLocks noChangeAspect="1"/>
          </p:cNvPicPr>
          <p:nvPr/>
        </p:nvPicPr>
        <p:blipFill>
          <a:blip r:embed="rId2"/>
          <a:stretch>
            <a:fillRect/>
          </a:stretch>
        </p:blipFill>
        <p:spPr>
          <a:xfrm>
            <a:off x="2097969" y="1261155"/>
            <a:ext cx="8593478" cy="5361282"/>
          </a:xfrm>
          <a:prstGeom prst="rect">
            <a:avLst/>
          </a:prstGeom>
        </p:spPr>
      </p:pic>
      <p:sp>
        <p:nvSpPr>
          <p:cNvPr id="3" name="Flecha: a la derecha 2"/>
          <p:cNvSpPr/>
          <p:nvPr/>
        </p:nvSpPr>
        <p:spPr>
          <a:xfrm>
            <a:off x="1042639" y="5843239"/>
            <a:ext cx="1148576" cy="56871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6487381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p:cNvPr>
          <p:cNvSpPr txBox="1"/>
          <p:nvPr/>
        </p:nvSpPr>
        <p:spPr>
          <a:xfrm>
            <a:off x="1616927" y="104779"/>
            <a:ext cx="10044113" cy="892552"/>
          </a:xfrm>
          <a:prstGeom prst="rect">
            <a:avLst/>
          </a:prstGeom>
          <a:noFill/>
        </p:spPr>
        <p:txBody>
          <a:bodyPr wrap="square" rtlCol="0">
            <a:spAutoFit/>
          </a:bodyPr>
          <a:lstStyle/>
          <a:p>
            <a:pPr algn="ctr"/>
            <a:r>
              <a:rPr lang="es-MX" sz="2800" b="1" dirty="0">
                <a:solidFill>
                  <a:srgbClr val="7030A0"/>
                </a:solidFill>
              </a:rPr>
              <a:t>SISTEMA DE PORTALES DE OBLIGACIONES DE TRANSPARENCIA</a:t>
            </a:r>
          </a:p>
          <a:p>
            <a:pPr algn="ctr"/>
            <a:r>
              <a:rPr lang="es-MX" sz="2400" dirty="0">
                <a:solidFill>
                  <a:srgbClr val="7030A0"/>
                </a:solidFill>
              </a:rPr>
              <a:t>Perfil Administrador de Sujetos Obligados</a:t>
            </a:r>
          </a:p>
        </p:txBody>
      </p:sp>
      <p:sp>
        <p:nvSpPr>
          <p:cNvPr id="4" name="CuadroTexto 3"/>
          <p:cNvSpPr txBox="1"/>
          <p:nvPr/>
        </p:nvSpPr>
        <p:spPr>
          <a:xfrm>
            <a:off x="1451499" y="789579"/>
            <a:ext cx="9737245" cy="369332"/>
          </a:xfrm>
          <a:prstGeom prst="rect">
            <a:avLst/>
          </a:prstGeom>
          <a:noFill/>
        </p:spPr>
        <p:txBody>
          <a:bodyPr wrap="square" rtlCol="0">
            <a:spAutoFit/>
          </a:bodyPr>
          <a:lstStyle/>
          <a:p>
            <a:r>
              <a:rPr lang="es-MX" b="1">
                <a:solidFill>
                  <a:srgbClr val="7030A0"/>
                </a:solidFill>
              </a:rPr>
              <a:t>Usuarios</a:t>
            </a:r>
            <a:endParaRPr lang="es-MX" b="1" dirty="0">
              <a:solidFill>
                <a:srgbClr val="7030A0"/>
              </a:solidFill>
            </a:endParaRPr>
          </a:p>
        </p:txBody>
      </p:sp>
      <p:pic>
        <p:nvPicPr>
          <p:cNvPr id="3" name="Imagen 2"/>
          <p:cNvPicPr>
            <a:picLocks noChangeAspect="1"/>
          </p:cNvPicPr>
          <p:nvPr/>
        </p:nvPicPr>
        <p:blipFill>
          <a:blip r:embed="rId2"/>
          <a:stretch>
            <a:fillRect/>
          </a:stretch>
        </p:blipFill>
        <p:spPr>
          <a:xfrm>
            <a:off x="2245557" y="1181997"/>
            <a:ext cx="8149130" cy="5125011"/>
          </a:xfrm>
          <a:prstGeom prst="rect">
            <a:avLst/>
          </a:prstGeom>
        </p:spPr>
      </p:pic>
      <p:grpSp>
        <p:nvGrpSpPr>
          <p:cNvPr id="12" name="Grupo 11"/>
          <p:cNvGrpSpPr/>
          <p:nvPr/>
        </p:nvGrpSpPr>
        <p:grpSpPr>
          <a:xfrm>
            <a:off x="8024195" y="5351400"/>
            <a:ext cx="1212572" cy="1120221"/>
            <a:chOff x="8077202" y="5137398"/>
            <a:chExt cx="1212572" cy="1120221"/>
          </a:xfrm>
        </p:grpSpPr>
        <p:sp>
          <p:nvSpPr>
            <p:cNvPr id="5" name="Flecha: hacia arriba 4"/>
            <p:cNvSpPr/>
            <p:nvPr/>
          </p:nvSpPr>
          <p:spPr>
            <a:xfrm>
              <a:off x="8242854" y="5137398"/>
              <a:ext cx="516834" cy="516835"/>
            </a:xfrm>
            <a:prstGeom prst="up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MX" dirty="0"/>
            </a:p>
          </p:txBody>
        </p:sp>
        <p:sp>
          <p:nvSpPr>
            <p:cNvPr id="6" name="CuadroTexto 5"/>
            <p:cNvSpPr txBox="1"/>
            <p:nvPr/>
          </p:nvSpPr>
          <p:spPr>
            <a:xfrm>
              <a:off x="8077202" y="5611288"/>
              <a:ext cx="1212572"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s-MX" dirty="0"/>
                <a:t>Editar usuario</a:t>
              </a:r>
            </a:p>
          </p:txBody>
        </p:sp>
      </p:grpSp>
      <p:grpSp>
        <p:nvGrpSpPr>
          <p:cNvPr id="13" name="Grupo 12"/>
          <p:cNvGrpSpPr/>
          <p:nvPr/>
        </p:nvGrpSpPr>
        <p:grpSpPr>
          <a:xfrm>
            <a:off x="8531087" y="3436758"/>
            <a:ext cx="1298712" cy="1241259"/>
            <a:chOff x="8531087" y="3436758"/>
            <a:chExt cx="1298712" cy="1241259"/>
          </a:xfrm>
        </p:grpSpPr>
        <p:sp>
          <p:nvSpPr>
            <p:cNvPr id="7" name="Flecha: hacia abajo 6"/>
            <p:cNvSpPr/>
            <p:nvPr/>
          </p:nvSpPr>
          <p:spPr>
            <a:xfrm>
              <a:off x="8925339" y="4055165"/>
              <a:ext cx="510209" cy="622852"/>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p>
          </p:txBody>
        </p:sp>
        <p:sp>
          <p:nvSpPr>
            <p:cNvPr id="8" name="CuadroTexto 7"/>
            <p:cNvSpPr txBox="1"/>
            <p:nvPr/>
          </p:nvSpPr>
          <p:spPr>
            <a:xfrm>
              <a:off x="8531087" y="3436758"/>
              <a:ext cx="1298712"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s-MX" dirty="0"/>
                <a:t>Regenerar contraseña</a:t>
              </a:r>
            </a:p>
          </p:txBody>
        </p:sp>
      </p:grpSp>
      <p:grpSp>
        <p:nvGrpSpPr>
          <p:cNvPr id="14" name="Grupo 13"/>
          <p:cNvGrpSpPr/>
          <p:nvPr/>
        </p:nvGrpSpPr>
        <p:grpSpPr>
          <a:xfrm>
            <a:off x="10176024" y="4627610"/>
            <a:ext cx="1715149" cy="646331"/>
            <a:chOff x="10176024" y="4627610"/>
            <a:chExt cx="1715149" cy="646331"/>
          </a:xfrm>
        </p:grpSpPr>
        <p:sp>
          <p:nvSpPr>
            <p:cNvPr id="9" name="Flecha: hacia la izquierda 8"/>
            <p:cNvSpPr/>
            <p:nvPr/>
          </p:nvSpPr>
          <p:spPr>
            <a:xfrm>
              <a:off x="10176024" y="4678017"/>
              <a:ext cx="768627" cy="545519"/>
            </a:xfrm>
            <a:prstGeom prst="lef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a:p>
          </p:txBody>
        </p:sp>
        <p:sp>
          <p:nvSpPr>
            <p:cNvPr id="10" name="CuadroTexto 9"/>
            <p:cNvSpPr txBox="1"/>
            <p:nvPr/>
          </p:nvSpPr>
          <p:spPr>
            <a:xfrm>
              <a:off x="10856916" y="4627610"/>
              <a:ext cx="1034257" cy="646331"/>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s-MX" dirty="0"/>
                <a:t>Bloquear</a:t>
              </a:r>
            </a:p>
            <a:p>
              <a:r>
                <a:rPr lang="es-MX" dirty="0"/>
                <a:t>usuario</a:t>
              </a:r>
            </a:p>
          </p:txBody>
        </p:sp>
      </p:grpSp>
    </p:spTree>
    <p:extLst>
      <p:ext uri="{BB962C8B-B14F-4D97-AF65-F5344CB8AC3E}">
        <p14:creationId xmlns:p14="http://schemas.microsoft.com/office/powerpoint/2010/main" val="19826384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3988106" y="2244082"/>
            <a:ext cx="8203894" cy="2834693"/>
          </a:xfrm>
          <a:prstGeom prst="rect">
            <a:avLst/>
          </a:prstGeom>
        </p:spPr>
        <p:txBody>
          <a:bodyPr vert="horz" lIns="91440" tIns="45720" rIns="91440" bIns="45720" rtlCol="0" anchor="ctr">
            <a:normAutofit fontScale="92500"/>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marL="742950" indent="-742950">
              <a:buFont typeface="+mj-lt"/>
              <a:buAutoNum type="arabicPeriod"/>
            </a:pPr>
            <a:r>
              <a:rPr lang="es-MX" sz="4000" b="1" dirty="0">
                <a:solidFill>
                  <a:srgbClr val="7030A0"/>
                </a:solidFill>
                <a:effectLst>
                  <a:outerShdw blurRad="38100" dist="38100" dir="2700000" algn="tl">
                    <a:srgbClr val="000000">
                      <a:alpha val="43137"/>
                    </a:srgbClr>
                  </a:outerShdw>
                </a:effectLst>
              </a:rPr>
              <a:t>¿Qué es el SIPOT?</a:t>
            </a:r>
          </a:p>
          <a:p>
            <a:pPr marL="742950" indent="-742950">
              <a:buFont typeface="+mj-lt"/>
              <a:buAutoNum type="arabicPeriod"/>
            </a:pPr>
            <a:r>
              <a:rPr lang="es-MX" sz="4000" b="1" dirty="0">
                <a:solidFill>
                  <a:srgbClr val="7030A0"/>
                </a:solidFill>
                <a:effectLst>
                  <a:outerShdw blurRad="38100" dist="38100" dir="2700000" algn="tl">
                    <a:srgbClr val="000000">
                      <a:alpha val="43137"/>
                    </a:srgbClr>
                  </a:outerShdw>
                </a:effectLst>
              </a:rPr>
              <a:t>Modalidades de carga de información</a:t>
            </a:r>
          </a:p>
          <a:p>
            <a:pPr marL="742950" indent="-742950">
              <a:buFont typeface="+mj-lt"/>
              <a:buAutoNum type="arabicPeriod"/>
            </a:pPr>
            <a:r>
              <a:rPr lang="es-MX" sz="4000" b="1" dirty="0">
                <a:solidFill>
                  <a:srgbClr val="7030A0"/>
                </a:solidFill>
                <a:effectLst>
                  <a:outerShdw blurRad="38100" dist="38100" dir="2700000" algn="tl">
                    <a:srgbClr val="000000">
                      <a:alpha val="43137"/>
                    </a:srgbClr>
                  </a:outerShdw>
                </a:effectLst>
              </a:rPr>
              <a:t>¿Cómo ingresar al SIPOT?</a:t>
            </a:r>
          </a:p>
          <a:p>
            <a:pPr marL="742950" indent="-742950">
              <a:buFont typeface="+mj-lt"/>
              <a:buAutoNum type="arabicPeriod"/>
            </a:pPr>
            <a:r>
              <a:rPr lang="es-MX" sz="4000" b="1" dirty="0">
                <a:solidFill>
                  <a:srgbClr val="7030A0"/>
                </a:solidFill>
                <a:effectLst>
                  <a:outerShdw blurRad="38100" dist="38100" dir="2700000" algn="tl">
                    <a:srgbClr val="000000">
                      <a:alpha val="43137"/>
                    </a:srgbClr>
                  </a:outerShdw>
                </a:effectLst>
              </a:rPr>
              <a:t>Administración del Sujeto Obligado</a:t>
            </a:r>
          </a:p>
          <a:p>
            <a:pPr marL="742950" indent="-742950">
              <a:buFont typeface="+mj-lt"/>
              <a:buAutoNum type="arabicPeriod"/>
            </a:pPr>
            <a:r>
              <a:rPr lang="es-MX" sz="4000" b="1" dirty="0">
                <a:solidFill>
                  <a:srgbClr val="007365"/>
                </a:solidFill>
                <a:effectLst>
                  <a:outerShdw blurRad="38100" dist="38100" dir="2700000" algn="tl">
                    <a:srgbClr val="000000">
                      <a:alpha val="43137"/>
                    </a:srgbClr>
                  </a:outerShdw>
                </a:effectLst>
              </a:rPr>
              <a:t>Carga de Información</a:t>
            </a:r>
          </a:p>
        </p:txBody>
      </p:sp>
      <p:sp>
        <p:nvSpPr>
          <p:cNvPr id="2" name="CuadroTexto 1"/>
          <p:cNvSpPr txBox="1"/>
          <p:nvPr/>
        </p:nvSpPr>
        <p:spPr>
          <a:xfrm>
            <a:off x="5750805" y="330505"/>
            <a:ext cx="3997220" cy="923330"/>
          </a:xfrm>
          <a:prstGeom prst="rect">
            <a:avLst/>
          </a:prstGeom>
          <a:noFill/>
        </p:spPr>
        <p:txBody>
          <a:bodyPr wrap="square" rtlCol="0">
            <a:spAutoFit/>
          </a:bodyPr>
          <a:lstStyle/>
          <a:p>
            <a:r>
              <a:rPr lang="es-MX" sz="5400" dirty="0">
                <a:solidFill>
                  <a:srgbClr val="7030A0"/>
                </a:solidFill>
              </a:rPr>
              <a:t>Contenido</a:t>
            </a:r>
          </a:p>
        </p:txBody>
      </p:sp>
    </p:spTree>
    <p:extLst>
      <p:ext uri="{BB962C8B-B14F-4D97-AF65-F5344CB8AC3E}">
        <p14:creationId xmlns:p14="http://schemas.microsoft.com/office/powerpoint/2010/main" val="10462849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4076700" y="2299320"/>
            <a:ext cx="7899400" cy="3263279"/>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marL="742950" indent="-742950">
              <a:buFont typeface="+mj-lt"/>
              <a:buAutoNum type="arabicPeriod" startAt="5"/>
            </a:pPr>
            <a:r>
              <a:rPr lang="es-MX" sz="4000" b="1" dirty="0">
                <a:solidFill>
                  <a:srgbClr val="007365"/>
                </a:solidFill>
                <a:effectLst>
                  <a:outerShdw blurRad="38100" dist="38100" dir="2700000" algn="tl">
                    <a:srgbClr val="000000">
                      <a:alpha val="43137"/>
                    </a:srgbClr>
                  </a:outerShdw>
                </a:effectLst>
              </a:rPr>
              <a:t>Carga de información</a:t>
            </a:r>
          </a:p>
          <a:p>
            <a:pPr marL="1657350" lvl="2" indent="-742950">
              <a:buFont typeface="+mj-lt"/>
              <a:buAutoNum type="arabicPeriod" startAt="4"/>
            </a:pPr>
            <a:endParaRPr lang="es-MX" sz="967" b="1" dirty="0">
              <a:solidFill>
                <a:srgbClr val="007365"/>
              </a:solidFill>
              <a:effectLst>
                <a:outerShdw blurRad="38100" dist="38100" dir="2700000" algn="tl">
                  <a:srgbClr val="000000">
                    <a:alpha val="43137"/>
                  </a:srgbClr>
                </a:outerShdw>
              </a:effectLst>
            </a:endParaRPr>
          </a:p>
          <a:p>
            <a:pPr marL="898215" lvl="1" indent="-457200"/>
            <a:r>
              <a:rPr lang="es-MX" sz="2800" b="1" dirty="0">
                <a:solidFill>
                  <a:srgbClr val="0033CC"/>
                </a:solidFill>
              </a:rPr>
              <a:t>5.1 Archivos de carga masiva</a:t>
            </a:r>
          </a:p>
          <a:p>
            <a:pPr marL="898215" lvl="1" indent="-457200"/>
            <a:r>
              <a:rPr lang="es-MX" sz="2800" dirty="0">
                <a:solidFill>
                  <a:srgbClr val="007365"/>
                </a:solidFill>
              </a:rPr>
              <a:t>5.2 Carga de Archivos</a:t>
            </a:r>
          </a:p>
          <a:p>
            <a:pPr marL="898215" lvl="1" indent="-457200"/>
            <a:r>
              <a:rPr lang="es-MX" sz="2800" dirty="0">
                <a:solidFill>
                  <a:srgbClr val="007365"/>
                </a:solidFill>
              </a:rPr>
              <a:t>5.3 Administración de Información</a:t>
            </a:r>
          </a:p>
          <a:p>
            <a:pPr marL="898215" lvl="1" indent="-457200"/>
            <a:r>
              <a:rPr lang="es-MX" sz="2800" dirty="0">
                <a:solidFill>
                  <a:srgbClr val="007365"/>
                </a:solidFill>
              </a:rPr>
              <a:t>5.4 Opciones avanzadas (Copia/eliminación de información)</a:t>
            </a:r>
          </a:p>
        </p:txBody>
      </p:sp>
    </p:spTree>
    <p:extLst>
      <p:ext uri="{BB962C8B-B14F-4D97-AF65-F5344CB8AC3E}">
        <p14:creationId xmlns:p14="http://schemas.microsoft.com/office/powerpoint/2010/main" val="21442367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74555" y="858644"/>
            <a:ext cx="11442889" cy="4098073"/>
          </a:xfrm>
          <a:prstGeom prst="rect">
            <a:avLst/>
          </a:prstGeom>
        </p:spPr>
      </p:pic>
      <p:sp>
        <p:nvSpPr>
          <p:cNvPr id="3" name="Globo: flecha hacia arriba 2"/>
          <p:cNvSpPr/>
          <p:nvPr/>
        </p:nvSpPr>
        <p:spPr>
          <a:xfrm>
            <a:off x="830951" y="4795024"/>
            <a:ext cx="1728439" cy="635620"/>
          </a:xfrm>
          <a:prstGeom prst="up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a:t>Hoja principal</a:t>
            </a:r>
          </a:p>
        </p:txBody>
      </p:sp>
      <p:pic>
        <p:nvPicPr>
          <p:cNvPr id="8" name="Imagen 7"/>
          <p:cNvPicPr>
            <a:picLocks noChangeAspect="1"/>
          </p:cNvPicPr>
          <p:nvPr/>
        </p:nvPicPr>
        <p:blipFill>
          <a:blip r:embed="rId3"/>
          <a:stretch>
            <a:fillRect/>
          </a:stretch>
        </p:blipFill>
        <p:spPr>
          <a:xfrm>
            <a:off x="2328941" y="3156694"/>
            <a:ext cx="1685925" cy="1276350"/>
          </a:xfrm>
          <a:prstGeom prst="rect">
            <a:avLst/>
          </a:prstGeom>
        </p:spPr>
      </p:pic>
      <p:sp>
        <p:nvSpPr>
          <p:cNvPr id="9" name="Título 6">
            <a:extLst/>
          </p:cNvPr>
          <p:cNvSpPr txBox="1">
            <a:spLocks/>
          </p:cNvSpPr>
          <p:nvPr/>
        </p:nvSpPr>
        <p:spPr>
          <a:xfrm>
            <a:off x="3182898" y="0"/>
            <a:ext cx="6668100" cy="1049095"/>
          </a:xfrm>
          <a:prstGeom prst="rect">
            <a:avLst/>
          </a:prstGeom>
        </p:spPr>
        <p:txBody>
          <a:bodyPr vert="horz" lIns="91440" tIns="45720" rIns="91440" bIns="45720" rtlCol="0" anchor="ctr">
            <a:normAutofit/>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sz="3600" b="1" dirty="0">
                <a:solidFill>
                  <a:srgbClr val="7030A0"/>
                </a:solidFill>
              </a:rPr>
              <a:t>Archivos de carga masiva</a:t>
            </a:r>
          </a:p>
        </p:txBody>
      </p:sp>
      <p:sp>
        <p:nvSpPr>
          <p:cNvPr id="6" name="Globo: flecha izquierda 5"/>
          <p:cNvSpPr/>
          <p:nvPr/>
        </p:nvSpPr>
        <p:spPr>
          <a:xfrm>
            <a:off x="3316870" y="4134532"/>
            <a:ext cx="1706137" cy="959005"/>
          </a:xfrm>
          <a:prstGeom prst="left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a:t>Hoja de catálogo</a:t>
            </a:r>
          </a:p>
        </p:txBody>
      </p:sp>
    </p:spTree>
    <p:extLst>
      <p:ext uri="{BB962C8B-B14F-4D97-AF65-F5344CB8AC3E}">
        <p14:creationId xmlns:p14="http://schemas.microsoft.com/office/powerpoint/2010/main" val="408804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6">
            <a:extLst/>
          </p:cNvPr>
          <p:cNvSpPr txBox="1">
            <a:spLocks/>
          </p:cNvSpPr>
          <p:nvPr/>
        </p:nvSpPr>
        <p:spPr>
          <a:xfrm>
            <a:off x="1545847" y="162150"/>
            <a:ext cx="9879981" cy="1049095"/>
          </a:xfrm>
          <a:prstGeom prst="rect">
            <a:avLst/>
          </a:prstGeom>
        </p:spPr>
        <p:txBody>
          <a:bodyPr vert="horz" lIns="91440" tIns="45720" rIns="91440" bIns="45720" rtlCol="0" anchor="ctr">
            <a:normAutofit/>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sz="3600" b="1" dirty="0">
                <a:solidFill>
                  <a:srgbClr val="7030A0"/>
                </a:solidFill>
              </a:rPr>
              <a:t>Consideraciones sobre los archivos de carga masiva</a:t>
            </a:r>
          </a:p>
        </p:txBody>
      </p:sp>
      <p:sp>
        <p:nvSpPr>
          <p:cNvPr id="3" name="Marcador de contenido 2"/>
          <p:cNvSpPr txBox="1">
            <a:spLocks/>
          </p:cNvSpPr>
          <p:nvPr/>
        </p:nvSpPr>
        <p:spPr>
          <a:xfrm>
            <a:off x="1723647" y="1364417"/>
            <a:ext cx="10235335" cy="4711153"/>
          </a:xfrm>
          <a:prstGeom prst="rect">
            <a:avLst/>
          </a:prstGeom>
        </p:spPr>
        <p:txBody>
          <a:bodyPr vert="horz" lIns="91440" tIns="45720" rIns="91440" bIns="45720" rtlCol="0">
            <a:normAutofit fontScale="77500" lnSpcReduction="20000"/>
          </a:bodyPr>
          <a:lstStyle>
            <a:lvl1pPr marL="220508" indent="-220508" algn="l" defTabSz="882030" rtl="0" eaLnBrk="1" latinLnBrk="0" hangingPunct="1">
              <a:lnSpc>
                <a:spcPct val="90000"/>
              </a:lnSpc>
              <a:spcBef>
                <a:spcPts val="965"/>
              </a:spcBef>
              <a:buFont typeface="Arial" panose="020B0604020202020204" pitchFamily="34" charset="0"/>
              <a:buChar char="•"/>
              <a:defRPr sz="2701" kern="1200">
                <a:solidFill>
                  <a:schemeClr val="tx1"/>
                </a:solidFill>
                <a:latin typeface="+mn-lt"/>
                <a:ea typeface="+mn-ea"/>
                <a:cs typeface="+mn-cs"/>
              </a:defRPr>
            </a:lvl1pPr>
            <a:lvl2pPr marL="661523" indent="-220508" algn="l" defTabSz="882030" rtl="0" eaLnBrk="1" latinLnBrk="0" hangingPunct="1">
              <a:lnSpc>
                <a:spcPct val="90000"/>
              </a:lnSpc>
              <a:spcBef>
                <a:spcPts val="482"/>
              </a:spcBef>
              <a:buFont typeface="Arial" panose="020B0604020202020204" pitchFamily="34" charset="0"/>
              <a:buChar char="•"/>
              <a:defRPr sz="2315" kern="1200">
                <a:solidFill>
                  <a:schemeClr val="tx1"/>
                </a:solidFill>
                <a:latin typeface="+mn-lt"/>
                <a:ea typeface="+mn-ea"/>
                <a:cs typeface="+mn-cs"/>
              </a:defRPr>
            </a:lvl2pPr>
            <a:lvl3pPr marL="1102538" indent="-220508" algn="l" defTabSz="882030" rtl="0" eaLnBrk="1" latinLnBrk="0" hangingPunct="1">
              <a:lnSpc>
                <a:spcPct val="90000"/>
              </a:lnSpc>
              <a:spcBef>
                <a:spcPts val="482"/>
              </a:spcBef>
              <a:buFont typeface="Arial" panose="020B0604020202020204" pitchFamily="34" charset="0"/>
              <a:buChar char="•"/>
              <a:defRPr sz="1929" kern="1200">
                <a:solidFill>
                  <a:schemeClr val="tx1"/>
                </a:solidFill>
                <a:latin typeface="+mn-lt"/>
                <a:ea typeface="+mn-ea"/>
                <a:cs typeface="+mn-cs"/>
              </a:defRPr>
            </a:lvl3pPr>
            <a:lvl4pPr marL="154355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4pPr>
            <a:lvl5pPr marL="1984568"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5pPr>
            <a:lvl6pPr marL="242558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6pPr>
            <a:lvl7pPr marL="2866598"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7pPr>
            <a:lvl8pPr marL="330761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8pPr>
            <a:lvl9pPr marL="3748629"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9pPr>
          </a:lstStyle>
          <a:p>
            <a:pPr algn="just"/>
            <a:r>
              <a:rPr lang="es-MX" sz="3600" dirty="0">
                <a:solidFill>
                  <a:srgbClr val="7030A0"/>
                </a:solidFill>
              </a:rPr>
              <a:t>Los catálogos no se pueden modificar, en caso de modificarse el sistema enviará un error y no cargará ningún registro.</a:t>
            </a:r>
          </a:p>
          <a:p>
            <a:pPr algn="just"/>
            <a:r>
              <a:rPr lang="es-MX" sz="3600" dirty="0">
                <a:solidFill>
                  <a:srgbClr val="7030A0"/>
                </a:solidFill>
              </a:rPr>
              <a:t>Las filas ocultas no se deben modificar, contienen parámetros del sistema para cargar la información a la base.</a:t>
            </a:r>
          </a:p>
          <a:p>
            <a:pPr algn="just"/>
            <a:r>
              <a:rPr lang="es-MX" sz="3600" dirty="0">
                <a:solidFill>
                  <a:srgbClr val="7030A0"/>
                </a:solidFill>
              </a:rPr>
              <a:t>Únicamente se puede modificar el ancho de la columna, el alto de la fila, el justificado, color, tipo de letra, formato de fecha (formato corto </a:t>
            </a:r>
            <a:r>
              <a:rPr lang="es-MX" sz="3600" dirty="0" err="1">
                <a:solidFill>
                  <a:srgbClr val="7030A0"/>
                </a:solidFill>
              </a:rPr>
              <a:t>dd</a:t>
            </a:r>
            <a:r>
              <a:rPr lang="es-MX" sz="3600" dirty="0">
                <a:solidFill>
                  <a:srgbClr val="7030A0"/>
                </a:solidFill>
              </a:rPr>
              <a:t>/mm/</a:t>
            </a:r>
            <a:r>
              <a:rPr lang="es-MX" sz="3600" dirty="0" err="1">
                <a:solidFill>
                  <a:srgbClr val="7030A0"/>
                </a:solidFill>
              </a:rPr>
              <a:t>aaaa</a:t>
            </a:r>
            <a:r>
              <a:rPr lang="es-MX" sz="3600" dirty="0">
                <a:solidFill>
                  <a:srgbClr val="7030A0"/>
                </a:solidFill>
              </a:rPr>
              <a:t>)</a:t>
            </a:r>
          </a:p>
          <a:p>
            <a:pPr algn="just"/>
            <a:r>
              <a:rPr lang="es-MX" sz="3600" dirty="0">
                <a:solidFill>
                  <a:srgbClr val="7030A0"/>
                </a:solidFill>
              </a:rPr>
              <a:t>Se puede cargar hasta 1,000,000 de registros por archivo.</a:t>
            </a:r>
          </a:p>
          <a:p>
            <a:pPr algn="just"/>
            <a:r>
              <a:rPr lang="es-MX" sz="3600" dirty="0">
                <a:solidFill>
                  <a:srgbClr val="7030A0"/>
                </a:solidFill>
              </a:rPr>
              <a:t>Los campos requeridos no deben dejarse vacíos. (</a:t>
            </a:r>
            <a:r>
              <a:rPr lang="es-MX" sz="3600" dirty="0">
                <a:solidFill>
                  <a:srgbClr val="007365"/>
                </a:solidFill>
              </a:rPr>
              <a:t>ejercicio, fecha de inicio y de término del periodo que se reporta, unidad administrativa responsable, fecha de actualización y fecha de validación</a:t>
            </a:r>
            <a:r>
              <a:rPr lang="es-MX" sz="3600" dirty="0">
                <a:solidFill>
                  <a:srgbClr val="7030A0"/>
                </a:solidFill>
              </a:rPr>
              <a:t>)</a:t>
            </a:r>
          </a:p>
          <a:p>
            <a:pPr algn="just"/>
            <a:r>
              <a:rPr lang="es-MX" sz="3600" dirty="0">
                <a:solidFill>
                  <a:srgbClr val="7030A0"/>
                </a:solidFill>
              </a:rPr>
              <a:t>Capturar la información tipo párrafo (NO MAYUSCULAS)</a:t>
            </a:r>
          </a:p>
          <a:p>
            <a:pPr algn="just"/>
            <a:endParaRPr lang="es-MX" dirty="0">
              <a:solidFill>
                <a:srgbClr val="7030A0"/>
              </a:solidFill>
            </a:endParaRPr>
          </a:p>
          <a:p>
            <a:pPr marL="0" indent="0" algn="just">
              <a:buNone/>
            </a:pPr>
            <a:endParaRPr lang="es-MX" dirty="0">
              <a:solidFill>
                <a:srgbClr val="7030A0"/>
              </a:solidFill>
            </a:endParaRPr>
          </a:p>
          <a:p>
            <a:pPr lvl="1" algn="just">
              <a:buFont typeface="Courier New" panose="02070309020205020404" pitchFamily="49" charset="0"/>
              <a:buChar char="o"/>
            </a:pPr>
            <a:endParaRPr lang="es-MX" dirty="0">
              <a:solidFill>
                <a:srgbClr val="7030A0"/>
              </a:solidFill>
            </a:endParaRPr>
          </a:p>
        </p:txBody>
      </p:sp>
    </p:spTree>
    <p:extLst>
      <p:ext uri="{BB962C8B-B14F-4D97-AF65-F5344CB8AC3E}">
        <p14:creationId xmlns:p14="http://schemas.microsoft.com/office/powerpoint/2010/main" val="26412560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6">
            <a:extLst/>
          </p:cNvPr>
          <p:cNvSpPr txBox="1">
            <a:spLocks/>
          </p:cNvSpPr>
          <p:nvPr/>
        </p:nvSpPr>
        <p:spPr>
          <a:xfrm>
            <a:off x="3160596" y="273662"/>
            <a:ext cx="6668100" cy="1049095"/>
          </a:xfrm>
          <a:prstGeom prst="rect">
            <a:avLst/>
          </a:prstGeom>
        </p:spPr>
        <p:txBody>
          <a:bodyPr vert="horz" lIns="91440" tIns="45720" rIns="91440" bIns="45720" rtlCol="0" anchor="ctr">
            <a:normAutofit/>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sz="3600" b="1" dirty="0">
                <a:solidFill>
                  <a:srgbClr val="7030A0"/>
                </a:solidFill>
              </a:rPr>
              <a:t>Campos tipo tabla</a:t>
            </a:r>
          </a:p>
        </p:txBody>
      </p:sp>
      <p:sp>
        <p:nvSpPr>
          <p:cNvPr id="4" name="CuadroTexto 3"/>
          <p:cNvSpPr txBox="1"/>
          <p:nvPr/>
        </p:nvSpPr>
        <p:spPr>
          <a:xfrm>
            <a:off x="1993020" y="1322757"/>
            <a:ext cx="9652879" cy="4401205"/>
          </a:xfrm>
          <a:prstGeom prst="rect">
            <a:avLst/>
          </a:prstGeom>
          <a:noFill/>
        </p:spPr>
        <p:txBody>
          <a:bodyPr wrap="square" rtlCol="0">
            <a:spAutoFit/>
          </a:bodyPr>
          <a:lstStyle/>
          <a:p>
            <a:pPr algn="just"/>
            <a:r>
              <a:rPr lang="es-MX" sz="2800" dirty="0">
                <a:solidFill>
                  <a:srgbClr val="7030A0"/>
                </a:solidFill>
              </a:rPr>
              <a:t>En el Sistema de Portales de Obligaciones de Transparencia (SIPOT) tenemos campos que permiten almacenar texto, fechas, números, hipervínculos, etc. Pero también tenemos campos que contienen un número identificador (</a:t>
            </a:r>
            <a:r>
              <a:rPr lang="es-MX" sz="2800" dirty="0">
                <a:solidFill>
                  <a:srgbClr val="007365"/>
                </a:solidFill>
              </a:rPr>
              <a:t>ID</a:t>
            </a:r>
            <a:r>
              <a:rPr lang="es-MX" sz="2800" dirty="0">
                <a:solidFill>
                  <a:srgbClr val="7030A0"/>
                </a:solidFill>
              </a:rPr>
              <a:t>). Éstos permiten establecer una relación de los renglones de una tabla (tabla principal) con reglones de otra tabla (tabla secundaria) a estos campos los conocemos como “campos tipo tabla”.</a:t>
            </a:r>
          </a:p>
          <a:p>
            <a:pPr algn="just"/>
            <a:endParaRPr lang="es-MX" sz="2800" dirty="0">
              <a:solidFill>
                <a:srgbClr val="7030A0"/>
              </a:solidFill>
            </a:endParaRPr>
          </a:p>
          <a:p>
            <a:pPr algn="just"/>
            <a:r>
              <a:rPr lang="es-MX" sz="2800" b="1" dirty="0">
                <a:solidFill>
                  <a:srgbClr val="7030A0"/>
                </a:solidFill>
              </a:rPr>
              <a:t>La principal función de este tipo de campos es apoyar la carga de información en el SIPOT evitando la repetición de datos.</a:t>
            </a:r>
          </a:p>
        </p:txBody>
      </p:sp>
      <p:pic>
        <p:nvPicPr>
          <p:cNvPr id="5"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3491" y="7038677"/>
            <a:ext cx="1185212" cy="561627"/>
          </a:xfrm>
          <a:prstGeom prst="rect">
            <a:avLst/>
          </a:prstGeom>
        </p:spPr>
      </p:pic>
    </p:spTree>
    <p:extLst>
      <p:ext uri="{BB962C8B-B14F-4D97-AF65-F5344CB8AC3E}">
        <p14:creationId xmlns:p14="http://schemas.microsoft.com/office/powerpoint/2010/main" val="10087274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773044" y="1229106"/>
            <a:ext cx="9819983" cy="830997"/>
          </a:xfrm>
          <a:prstGeom prst="rect">
            <a:avLst/>
          </a:prstGeom>
          <a:noFill/>
        </p:spPr>
        <p:txBody>
          <a:bodyPr wrap="square" rtlCol="0">
            <a:spAutoFit/>
          </a:bodyPr>
          <a:lstStyle/>
          <a:p>
            <a:pPr algn="just"/>
            <a:r>
              <a:rPr lang="es-MX" sz="2400" dirty="0">
                <a:solidFill>
                  <a:srgbClr val="7030A0"/>
                </a:solidFill>
              </a:rPr>
              <a:t>Por ejemplo, en el ámbito de capacitación, en la siguiente tabla tenemos un listado de personal con diferentes cursos que han realizado:</a:t>
            </a:r>
          </a:p>
        </p:txBody>
      </p:sp>
      <p:graphicFrame>
        <p:nvGraphicFramePr>
          <p:cNvPr id="4" name="Objeto 3"/>
          <p:cNvGraphicFramePr>
            <a:graphicFrameLocks noChangeAspect="1"/>
          </p:cNvGraphicFramePr>
          <p:nvPr>
            <p:extLst>
              <p:ext uri="{D42A27DB-BD31-4B8C-83A1-F6EECF244321}">
                <p14:modId xmlns:p14="http://schemas.microsoft.com/office/powerpoint/2010/main" val="2669241153"/>
              </p:ext>
            </p:extLst>
          </p:nvPr>
        </p:nvGraphicFramePr>
        <p:xfrm>
          <a:off x="1466246" y="2770220"/>
          <a:ext cx="10370106" cy="3067201"/>
        </p:xfrm>
        <a:graphic>
          <a:graphicData uri="http://schemas.openxmlformats.org/presentationml/2006/ole">
            <mc:AlternateContent xmlns:mc="http://schemas.openxmlformats.org/markup-compatibility/2006">
              <mc:Choice xmlns:v="urn:schemas-microsoft-com:vml" Requires="v">
                <p:oleObj spid="_x0000_s3116" name="Hoja de cálculo" r:id="rId3" imgW="6334198" imgH="1343222" progId="Excel.Sheet.12">
                  <p:embed/>
                </p:oleObj>
              </mc:Choice>
              <mc:Fallback>
                <p:oleObj name="Hoja de cálculo" r:id="rId3" imgW="6334198" imgH="1343222" progId="Excel.Sheet.12">
                  <p:embed/>
                  <p:pic>
                    <p:nvPicPr>
                      <p:cNvPr id="4" name="Objeto 3"/>
                      <p:cNvPicPr/>
                      <p:nvPr/>
                    </p:nvPicPr>
                    <p:blipFill>
                      <a:blip r:embed="rId4"/>
                      <a:stretch>
                        <a:fillRect/>
                      </a:stretch>
                    </p:blipFill>
                    <p:spPr>
                      <a:xfrm>
                        <a:off x="1466246" y="2770220"/>
                        <a:ext cx="10370106" cy="3067201"/>
                      </a:xfrm>
                      <a:prstGeom prst="rect">
                        <a:avLst/>
                      </a:prstGeom>
                    </p:spPr>
                  </p:pic>
                </p:oleObj>
              </mc:Fallback>
            </mc:AlternateContent>
          </a:graphicData>
        </a:graphic>
      </p:graphicFrame>
      <p:pic>
        <p:nvPicPr>
          <p:cNvPr id="5" name="9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51140" y="6726443"/>
            <a:ext cx="1185212" cy="561627"/>
          </a:xfrm>
          <a:prstGeom prst="rect">
            <a:avLst/>
          </a:prstGeom>
        </p:spPr>
      </p:pic>
      <p:sp>
        <p:nvSpPr>
          <p:cNvPr id="6" name="Título 6">
            <a:extLst/>
          </p:cNvPr>
          <p:cNvSpPr txBox="1">
            <a:spLocks/>
          </p:cNvSpPr>
          <p:nvPr/>
        </p:nvSpPr>
        <p:spPr>
          <a:xfrm>
            <a:off x="2509024" y="273662"/>
            <a:ext cx="7319672" cy="1049095"/>
          </a:xfrm>
          <a:prstGeom prst="rect">
            <a:avLst/>
          </a:prstGeom>
        </p:spPr>
        <p:txBody>
          <a:bodyPr vert="horz" lIns="91440" tIns="45720" rIns="91440" bIns="45720" rtlCol="0" anchor="ctr">
            <a:normAutofit/>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sz="3600" b="1" dirty="0">
                <a:solidFill>
                  <a:srgbClr val="7030A0"/>
                </a:solidFill>
              </a:rPr>
              <a:t>Campos tipo tabla</a:t>
            </a:r>
          </a:p>
        </p:txBody>
      </p:sp>
    </p:spTree>
    <p:extLst>
      <p:ext uri="{BB962C8B-B14F-4D97-AF65-F5344CB8AC3E}">
        <p14:creationId xmlns:p14="http://schemas.microsoft.com/office/powerpoint/2010/main" val="23407926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635769" y="837516"/>
            <a:ext cx="9877198" cy="1200329"/>
          </a:xfrm>
          <a:prstGeom prst="rect">
            <a:avLst/>
          </a:prstGeom>
          <a:noFill/>
        </p:spPr>
        <p:txBody>
          <a:bodyPr wrap="square" rtlCol="0">
            <a:spAutoFit/>
          </a:bodyPr>
          <a:lstStyle/>
          <a:p>
            <a:pPr algn="just"/>
            <a:r>
              <a:rPr lang="es-MX" sz="2400" dirty="0">
                <a:solidFill>
                  <a:srgbClr val="7030A0"/>
                </a:solidFill>
              </a:rPr>
              <a:t>Para evitar repetir datos, la tabla anterior se puede hacer más sencilla dividiéndola en dos tablas una con el listado de personal y otra con el listado de cursos de la siguiente forma:</a:t>
            </a:r>
          </a:p>
        </p:txBody>
      </p:sp>
      <p:graphicFrame>
        <p:nvGraphicFramePr>
          <p:cNvPr id="4" name="Tabla 3"/>
          <p:cNvGraphicFramePr>
            <a:graphicFrameLocks noGrp="1"/>
          </p:cNvGraphicFramePr>
          <p:nvPr>
            <p:extLst>
              <p:ext uri="{D42A27DB-BD31-4B8C-83A1-F6EECF244321}">
                <p14:modId xmlns:p14="http://schemas.microsoft.com/office/powerpoint/2010/main" val="3037930040"/>
              </p:ext>
            </p:extLst>
          </p:nvPr>
        </p:nvGraphicFramePr>
        <p:xfrm>
          <a:off x="2124627" y="2694711"/>
          <a:ext cx="6450334" cy="1453218"/>
        </p:xfrm>
        <a:graphic>
          <a:graphicData uri="http://schemas.openxmlformats.org/drawingml/2006/table">
            <a:tbl>
              <a:tblPr/>
              <a:tblGrid>
                <a:gridCol w="1411194">
                  <a:extLst>
                    <a:ext uri="{9D8B030D-6E8A-4147-A177-3AD203B41FA5}">
                      <a16:colId xmlns:a16="http://schemas.microsoft.com/office/drawing/2014/main" val="2506298371"/>
                    </a:ext>
                  </a:extLst>
                </a:gridCol>
                <a:gridCol w="1411194">
                  <a:extLst>
                    <a:ext uri="{9D8B030D-6E8A-4147-A177-3AD203B41FA5}">
                      <a16:colId xmlns:a16="http://schemas.microsoft.com/office/drawing/2014/main" val="2308196441"/>
                    </a:ext>
                  </a:extLst>
                </a:gridCol>
                <a:gridCol w="1669914">
                  <a:extLst>
                    <a:ext uri="{9D8B030D-6E8A-4147-A177-3AD203B41FA5}">
                      <a16:colId xmlns:a16="http://schemas.microsoft.com/office/drawing/2014/main" val="1110326151"/>
                    </a:ext>
                  </a:extLst>
                </a:gridCol>
                <a:gridCol w="1958032">
                  <a:extLst>
                    <a:ext uri="{9D8B030D-6E8A-4147-A177-3AD203B41FA5}">
                      <a16:colId xmlns:a16="http://schemas.microsoft.com/office/drawing/2014/main" val="2848778386"/>
                    </a:ext>
                  </a:extLst>
                </a:gridCol>
              </a:tblGrid>
              <a:tr h="581286">
                <a:tc>
                  <a:txBody>
                    <a:bodyPr/>
                    <a:lstStyle/>
                    <a:p>
                      <a:pPr algn="ctr" fontAlgn="ctr"/>
                      <a:r>
                        <a:rPr lang="es-MX" sz="1400" b="1" i="0" u="none" strike="noStrike" dirty="0">
                          <a:solidFill>
                            <a:srgbClr val="FFFFFF"/>
                          </a:solidFill>
                          <a:effectLst/>
                          <a:latin typeface="Calibri" panose="020F0502020204030204" pitchFamily="34" charset="0"/>
                        </a:rPr>
                        <a:t>ID</a:t>
                      </a:r>
                    </a:p>
                  </a:txBody>
                  <a:tcPr marL="9525" marR="9525" marT="9525"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tc>
                  <a:txBody>
                    <a:bodyPr/>
                    <a:lstStyle/>
                    <a:p>
                      <a:pPr algn="ctr" fontAlgn="ctr"/>
                      <a:r>
                        <a:rPr lang="es-MX" sz="1400" b="1" i="0" u="none" strike="noStrike" dirty="0">
                          <a:solidFill>
                            <a:srgbClr val="FFFFFF"/>
                          </a:solidFill>
                          <a:effectLst/>
                          <a:latin typeface="Calibri" panose="020F0502020204030204" pitchFamily="34" charset="0"/>
                        </a:rPr>
                        <a:t>Nombre</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tc>
                  <a:txBody>
                    <a:bodyPr/>
                    <a:lstStyle/>
                    <a:p>
                      <a:pPr algn="ctr" fontAlgn="ctr"/>
                      <a:r>
                        <a:rPr lang="es-MX" sz="1400" b="1" i="0" u="none" strike="noStrike" dirty="0">
                          <a:solidFill>
                            <a:srgbClr val="FFFFFF"/>
                          </a:solidFill>
                          <a:effectLst/>
                          <a:latin typeface="Calibri" panose="020F0502020204030204" pitchFamily="34" charset="0"/>
                        </a:rPr>
                        <a:t>Primer Apellido</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tc>
                  <a:txBody>
                    <a:bodyPr/>
                    <a:lstStyle/>
                    <a:p>
                      <a:pPr algn="ctr" fontAlgn="ctr"/>
                      <a:r>
                        <a:rPr lang="es-MX" sz="1400" b="1" i="0" u="none" strike="noStrike" dirty="0">
                          <a:solidFill>
                            <a:srgbClr val="FFFFFF"/>
                          </a:solidFill>
                          <a:effectLst/>
                          <a:latin typeface="Calibri" panose="020F0502020204030204" pitchFamily="34" charset="0"/>
                        </a:rPr>
                        <a:t>Segundo Apellido</a:t>
                      </a:r>
                    </a:p>
                  </a:txBody>
                  <a:tcPr marL="9525" marR="9525" marT="9525" marB="0" anchor="ctr">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extLst>
                  <a:ext uri="{0D108BD9-81ED-4DB2-BD59-A6C34878D82A}">
                    <a16:rowId xmlns:a16="http://schemas.microsoft.com/office/drawing/2014/main" val="1193074983"/>
                  </a:ext>
                </a:extLst>
              </a:tr>
              <a:tr h="290644">
                <a:tc>
                  <a:txBody>
                    <a:bodyPr/>
                    <a:lstStyle/>
                    <a:p>
                      <a:pPr algn="ctr" fontAlgn="ctr"/>
                      <a:r>
                        <a:rPr lang="es-MX" sz="1400" b="1" i="0" u="none" strike="noStrike" dirty="0">
                          <a:solidFill>
                            <a:srgbClr val="000000"/>
                          </a:solidFill>
                          <a:effectLst/>
                          <a:latin typeface="Arial Black" panose="020B0A04020102020204" pitchFamily="34" charset="0"/>
                        </a:rPr>
                        <a:t>10</a:t>
                      </a:r>
                    </a:p>
                  </a:txBody>
                  <a:tcPr marL="9525" marR="9525" marT="9525"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b"/>
                      <a:r>
                        <a:rPr lang="es-MX" sz="1400" b="1" i="0" u="none" strike="noStrike" dirty="0">
                          <a:solidFill>
                            <a:srgbClr val="000000"/>
                          </a:solidFill>
                          <a:effectLst/>
                          <a:latin typeface="Arial Black" panose="020B0A04020102020204" pitchFamily="34" charset="0"/>
                        </a:rPr>
                        <a:t>Rosa María</a:t>
                      </a:r>
                    </a:p>
                  </a:txBody>
                  <a:tcPr marL="9525" marR="9525" marT="9525"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b"/>
                      <a:r>
                        <a:rPr lang="es-MX" sz="1400" b="1" i="0" u="none" strike="noStrike" dirty="0">
                          <a:solidFill>
                            <a:srgbClr val="000000"/>
                          </a:solidFill>
                          <a:effectLst/>
                          <a:latin typeface="Arial Black" panose="020B0A04020102020204" pitchFamily="34" charset="0"/>
                        </a:rPr>
                        <a:t>González</a:t>
                      </a:r>
                    </a:p>
                  </a:txBody>
                  <a:tcPr marL="9525" marR="9525" marT="9525"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b"/>
                      <a:r>
                        <a:rPr lang="es-MX" sz="1400" b="1" i="0" u="none" strike="noStrike" dirty="0">
                          <a:solidFill>
                            <a:srgbClr val="000000"/>
                          </a:solidFill>
                          <a:effectLst/>
                          <a:latin typeface="Arial Black" panose="020B0A04020102020204" pitchFamily="34" charset="0"/>
                        </a:rPr>
                        <a:t>Pérez</a:t>
                      </a:r>
                    </a:p>
                  </a:txBody>
                  <a:tcPr marL="9525" marR="9525" marT="9525" marB="0" anchor="b">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168719418"/>
                  </a:ext>
                </a:extLst>
              </a:tr>
              <a:tr h="290644">
                <a:tc>
                  <a:txBody>
                    <a:bodyPr/>
                    <a:lstStyle/>
                    <a:p>
                      <a:pPr algn="ctr" fontAlgn="ctr"/>
                      <a:r>
                        <a:rPr lang="es-MX" sz="1400" b="0" i="0" u="none" strike="noStrike">
                          <a:solidFill>
                            <a:srgbClr val="000000"/>
                          </a:solidFill>
                          <a:effectLst/>
                          <a:latin typeface="Calibri" panose="020F0502020204030204" pitchFamily="34" charset="0"/>
                        </a:rPr>
                        <a:t>20</a:t>
                      </a:r>
                    </a:p>
                  </a:txBody>
                  <a:tcPr marL="9525" marR="9525" marT="9525"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l" fontAlgn="b"/>
                      <a:r>
                        <a:rPr lang="es-MX" sz="1400" b="0" i="0" u="none" strike="noStrike" dirty="0">
                          <a:solidFill>
                            <a:srgbClr val="000000"/>
                          </a:solidFill>
                          <a:effectLst/>
                          <a:latin typeface="Calibri" panose="020F0502020204030204" pitchFamily="34" charset="0"/>
                        </a:rPr>
                        <a:t>José </a:t>
                      </a:r>
                    </a:p>
                  </a:txBody>
                  <a:tcPr marL="9525" marR="9525" marT="9525"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l" fontAlgn="b"/>
                      <a:r>
                        <a:rPr lang="es-MX" sz="1400" b="0" i="0" u="none" strike="noStrike" dirty="0">
                          <a:solidFill>
                            <a:srgbClr val="000000"/>
                          </a:solidFill>
                          <a:effectLst/>
                          <a:latin typeface="Calibri" panose="020F0502020204030204" pitchFamily="34" charset="0"/>
                        </a:rPr>
                        <a:t>Treviño</a:t>
                      </a:r>
                    </a:p>
                  </a:txBody>
                  <a:tcPr marL="9525" marR="9525" marT="9525"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l" fontAlgn="b"/>
                      <a:r>
                        <a:rPr lang="es-MX" sz="1400" b="0" i="0" u="none" strike="noStrike" dirty="0">
                          <a:solidFill>
                            <a:srgbClr val="000000"/>
                          </a:solidFill>
                          <a:effectLst/>
                          <a:latin typeface="Calibri" panose="020F0502020204030204" pitchFamily="34" charset="0"/>
                        </a:rPr>
                        <a:t>Rodríguez</a:t>
                      </a:r>
                    </a:p>
                  </a:txBody>
                  <a:tcPr marL="9525" marR="9525" marT="9525" marB="0" anchor="b">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extLst>
                  <a:ext uri="{0D108BD9-81ED-4DB2-BD59-A6C34878D82A}">
                    <a16:rowId xmlns:a16="http://schemas.microsoft.com/office/drawing/2014/main" val="4261532663"/>
                  </a:ext>
                </a:extLst>
              </a:tr>
              <a:tr h="290644">
                <a:tc>
                  <a:txBody>
                    <a:bodyPr/>
                    <a:lstStyle/>
                    <a:p>
                      <a:pPr algn="ctr" fontAlgn="ctr"/>
                      <a:r>
                        <a:rPr lang="es-MX" sz="1400" b="0" i="0" u="none" strike="noStrike" dirty="0">
                          <a:solidFill>
                            <a:srgbClr val="000000"/>
                          </a:solidFill>
                          <a:effectLst/>
                          <a:latin typeface="Calibri" panose="020F0502020204030204" pitchFamily="34" charset="0"/>
                        </a:rPr>
                        <a:t>30</a:t>
                      </a:r>
                    </a:p>
                  </a:txBody>
                  <a:tcPr marL="9525" marR="9525" marT="9525"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b"/>
                      <a:r>
                        <a:rPr lang="es-MX" sz="1400" b="0" i="0" u="none" strike="noStrike">
                          <a:solidFill>
                            <a:srgbClr val="000000"/>
                          </a:solidFill>
                          <a:effectLst/>
                          <a:latin typeface="Calibri" panose="020F0502020204030204" pitchFamily="34" charset="0"/>
                        </a:rPr>
                        <a:t>Enrique</a:t>
                      </a:r>
                    </a:p>
                  </a:txBody>
                  <a:tcPr marL="9525" marR="9525" marT="9525"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b"/>
                      <a:r>
                        <a:rPr lang="es-MX" sz="1400" b="0" i="0" u="none" strike="noStrike">
                          <a:solidFill>
                            <a:srgbClr val="000000"/>
                          </a:solidFill>
                          <a:effectLst/>
                          <a:latin typeface="Calibri" panose="020F0502020204030204" pitchFamily="34" charset="0"/>
                        </a:rPr>
                        <a:t>Valverde</a:t>
                      </a:r>
                    </a:p>
                  </a:txBody>
                  <a:tcPr marL="9525" marR="9525" marT="9525" marB="0" anchor="b">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b"/>
                      <a:r>
                        <a:rPr lang="es-MX" sz="1400" b="0" i="0" u="none" strike="noStrike" dirty="0">
                          <a:solidFill>
                            <a:srgbClr val="000000"/>
                          </a:solidFill>
                          <a:effectLst/>
                          <a:latin typeface="Calibri" panose="020F0502020204030204" pitchFamily="34" charset="0"/>
                        </a:rPr>
                        <a:t>Rojas</a:t>
                      </a:r>
                    </a:p>
                  </a:txBody>
                  <a:tcPr marL="9525" marR="9525" marT="9525" marB="0" anchor="b">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4191494520"/>
                  </a:ext>
                </a:extLst>
              </a:tr>
            </a:tbl>
          </a:graphicData>
        </a:graphic>
      </p:graphicFrame>
      <p:sp>
        <p:nvSpPr>
          <p:cNvPr id="5" name="CuadroTexto 4"/>
          <p:cNvSpPr txBox="1"/>
          <p:nvPr/>
        </p:nvSpPr>
        <p:spPr>
          <a:xfrm>
            <a:off x="2124627" y="2237061"/>
            <a:ext cx="2235043" cy="400110"/>
          </a:xfrm>
          <a:prstGeom prst="rect">
            <a:avLst/>
          </a:prstGeom>
          <a:noFill/>
        </p:spPr>
        <p:txBody>
          <a:bodyPr wrap="square" rtlCol="0">
            <a:spAutoFit/>
          </a:bodyPr>
          <a:lstStyle/>
          <a:p>
            <a:pPr algn="just"/>
            <a:r>
              <a:rPr lang="es-MX" b="1" dirty="0">
                <a:solidFill>
                  <a:schemeClr val="accent4">
                    <a:lumMod val="75000"/>
                  </a:schemeClr>
                </a:solidFill>
              </a:rPr>
              <a:t>Tabla principal</a:t>
            </a:r>
          </a:p>
        </p:txBody>
      </p:sp>
      <p:graphicFrame>
        <p:nvGraphicFramePr>
          <p:cNvPr id="6" name="Tabla 5"/>
          <p:cNvGraphicFramePr>
            <a:graphicFrameLocks noGrp="1"/>
          </p:cNvGraphicFramePr>
          <p:nvPr>
            <p:extLst/>
          </p:nvPr>
        </p:nvGraphicFramePr>
        <p:xfrm>
          <a:off x="3780810" y="5060391"/>
          <a:ext cx="7128792" cy="1535430"/>
        </p:xfrm>
        <a:graphic>
          <a:graphicData uri="http://schemas.openxmlformats.org/drawingml/2006/table">
            <a:tbl>
              <a:tblPr/>
              <a:tblGrid>
                <a:gridCol w="1374225">
                  <a:extLst>
                    <a:ext uri="{9D8B030D-6E8A-4147-A177-3AD203B41FA5}">
                      <a16:colId xmlns:a16="http://schemas.microsoft.com/office/drawing/2014/main" val="2705335898"/>
                    </a:ext>
                  </a:extLst>
                </a:gridCol>
                <a:gridCol w="5754567">
                  <a:extLst>
                    <a:ext uri="{9D8B030D-6E8A-4147-A177-3AD203B41FA5}">
                      <a16:colId xmlns:a16="http://schemas.microsoft.com/office/drawing/2014/main" val="391712382"/>
                    </a:ext>
                  </a:extLst>
                </a:gridCol>
              </a:tblGrid>
              <a:tr h="381000">
                <a:tc>
                  <a:txBody>
                    <a:bodyPr/>
                    <a:lstStyle/>
                    <a:p>
                      <a:pPr algn="ctr" fontAlgn="ctr"/>
                      <a:r>
                        <a:rPr lang="es-MX" sz="1600" b="1" i="0" u="none" strike="noStrike" dirty="0">
                          <a:solidFill>
                            <a:srgbClr val="FFFFFF"/>
                          </a:solidFill>
                          <a:effectLst/>
                          <a:latin typeface="Calibri" panose="020F0502020204030204" pitchFamily="34" charset="0"/>
                        </a:rPr>
                        <a:t>ID</a:t>
                      </a:r>
                    </a:p>
                  </a:txBody>
                  <a:tcPr marL="9525" marR="9525" marT="9525"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tc>
                  <a:txBody>
                    <a:bodyPr/>
                    <a:lstStyle/>
                    <a:p>
                      <a:pPr algn="ctr" fontAlgn="ctr"/>
                      <a:r>
                        <a:rPr lang="es-MX" sz="1600" b="1" i="0" u="none" strike="noStrike" dirty="0">
                          <a:solidFill>
                            <a:srgbClr val="FFFFFF"/>
                          </a:solidFill>
                          <a:effectLst/>
                          <a:latin typeface="Calibri" panose="020F0502020204030204" pitchFamily="34" charset="0"/>
                        </a:rPr>
                        <a:t>Nombre del curso</a:t>
                      </a:r>
                    </a:p>
                  </a:txBody>
                  <a:tcPr marL="9525" marR="9525" marT="9525" marB="0" anchor="ctr">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extLst>
                  <a:ext uri="{0D108BD9-81ED-4DB2-BD59-A6C34878D82A}">
                    <a16:rowId xmlns:a16="http://schemas.microsoft.com/office/drawing/2014/main" val="3368123261"/>
                  </a:ext>
                </a:extLst>
              </a:tr>
              <a:tr h="190500">
                <a:tc>
                  <a:txBody>
                    <a:bodyPr/>
                    <a:lstStyle/>
                    <a:p>
                      <a:pPr algn="ctr" fontAlgn="ctr"/>
                      <a:r>
                        <a:rPr lang="es-MX" sz="1200" b="0" i="0" u="none" strike="noStrike" dirty="0">
                          <a:solidFill>
                            <a:srgbClr val="000000"/>
                          </a:solidFill>
                          <a:effectLst/>
                          <a:latin typeface="Arial Black" panose="020B0A04020102020204" pitchFamily="34" charset="0"/>
                        </a:rPr>
                        <a:t>10</a:t>
                      </a:r>
                    </a:p>
                  </a:txBody>
                  <a:tcPr marL="9525" marR="9525" marT="9525"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b"/>
                      <a:r>
                        <a:rPr lang="es-MX" sz="1200" b="0" i="0" u="none" strike="noStrike" dirty="0">
                          <a:solidFill>
                            <a:srgbClr val="000000"/>
                          </a:solidFill>
                          <a:effectLst/>
                          <a:latin typeface="Arial Black" panose="020B0A04020102020204" pitchFamily="34" charset="0"/>
                        </a:rPr>
                        <a:t>Derecho de acceso a la información</a:t>
                      </a:r>
                    </a:p>
                  </a:txBody>
                  <a:tcPr marL="9525" marR="9525" marT="9525" marB="0" anchor="b">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1423381722"/>
                  </a:ext>
                </a:extLst>
              </a:tr>
              <a:tr h="190500">
                <a:tc>
                  <a:txBody>
                    <a:bodyPr/>
                    <a:lstStyle/>
                    <a:p>
                      <a:pPr algn="ctr" fontAlgn="ctr"/>
                      <a:r>
                        <a:rPr lang="es-MX" sz="1200" b="0" i="0" u="none" strike="noStrike">
                          <a:solidFill>
                            <a:srgbClr val="000000"/>
                          </a:solidFill>
                          <a:effectLst/>
                          <a:latin typeface="Arial Black" panose="020B0A04020102020204" pitchFamily="34" charset="0"/>
                        </a:rPr>
                        <a:t>10</a:t>
                      </a:r>
                    </a:p>
                  </a:txBody>
                  <a:tcPr marL="9525" marR="9525" marT="9525"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l" fontAlgn="b"/>
                      <a:r>
                        <a:rPr lang="es-MX" sz="1200" b="0" i="0" u="none" strike="noStrike" dirty="0">
                          <a:solidFill>
                            <a:srgbClr val="000000"/>
                          </a:solidFill>
                          <a:effectLst/>
                          <a:latin typeface="Arial Black" panose="020B0A04020102020204" pitchFamily="34" charset="0"/>
                        </a:rPr>
                        <a:t>Introducción a la Ley General de Transparencia</a:t>
                      </a:r>
                    </a:p>
                  </a:txBody>
                  <a:tcPr marL="9525" marR="9525" marT="9525" marB="0" anchor="b">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extLst>
                  <a:ext uri="{0D108BD9-81ED-4DB2-BD59-A6C34878D82A}">
                    <a16:rowId xmlns:a16="http://schemas.microsoft.com/office/drawing/2014/main" val="1915174190"/>
                  </a:ext>
                </a:extLst>
              </a:tr>
              <a:tr h="190500">
                <a:tc>
                  <a:txBody>
                    <a:bodyPr/>
                    <a:lstStyle/>
                    <a:p>
                      <a:pPr algn="ctr" fontAlgn="ctr"/>
                      <a:r>
                        <a:rPr lang="es-MX" sz="1200" b="0" i="0" u="none" strike="noStrike">
                          <a:solidFill>
                            <a:srgbClr val="000000"/>
                          </a:solidFill>
                          <a:effectLst/>
                          <a:latin typeface="Arial Black" panose="020B0A04020102020204" pitchFamily="34" charset="0"/>
                        </a:rPr>
                        <a:t>10</a:t>
                      </a:r>
                    </a:p>
                  </a:txBody>
                  <a:tcPr marL="9525" marR="9525" marT="9525"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b"/>
                      <a:r>
                        <a:rPr lang="es-MX" sz="1200" b="0" i="0" u="none" strike="noStrike" dirty="0">
                          <a:solidFill>
                            <a:srgbClr val="000000"/>
                          </a:solidFill>
                          <a:effectLst/>
                          <a:latin typeface="Arial Black" panose="020B0A04020102020204" pitchFamily="34" charset="0"/>
                        </a:rPr>
                        <a:t>Clasificación y Desclasificación de la Información</a:t>
                      </a:r>
                    </a:p>
                  </a:txBody>
                  <a:tcPr marL="9525" marR="9525" marT="9525" marB="0" anchor="b">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3030660630"/>
                  </a:ext>
                </a:extLst>
              </a:tr>
              <a:tr h="190500">
                <a:tc>
                  <a:txBody>
                    <a:bodyPr/>
                    <a:lstStyle/>
                    <a:p>
                      <a:pPr algn="ctr" fontAlgn="ctr"/>
                      <a:r>
                        <a:rPr lang="es-MX" sz="1200" b="0" i="0" u="none" strike="noStrike">
                          <a:solidFill>
                            <a:srgbClr val="000000"/>
                          </a:solidFill>
                          <a:effectLst/>
                          <a:latin typeface="Calibri" panose="020F0502020204030204" pitchFamily="34" charset="0"/>
                        </a:rPr>
                        <a:t>20</a:t>
                      </a:r>
                    </a:p>
                  </a:txBody>
                  <a:tcPr marL="9525" marR="9525" marT="9525"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l" fontAlgn="b"/>
                      <a:r>
                        <a:rPr lang="es-MX" sz="1200" b="0" i="0" u="none" strike="noStrike" dirty="0">
                          <a:solidFill>
                            <a:srgbClr val="000000"/>
                          </a:solidFill>
                          <a:effectLst/>
                          <a:latin typeface="Calibri" panose="020F0502020204030204" pitchFamily="34" charset="0"/>
                        </a:rPr>
                        <a:t>Introducción a la Ley General de Transparencia</a:t>
                      </a:r>
                    </a:p>
                  </a:txBody>
                  <a:tcPr marL="9525" marR="9525" marT="9525" marB="0" anchor="b">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extLst>
                  <a:ext uri="{0D108BD9-81ED-4DB2-BD59-A6C34878D82A}">
                    <a16:rowId xmlns:a16="http://schemas.microsoft.com/office/drawing/2014/main" val="2578176798"/>
                  </a:ext>
                </a:extLst>
              </a:tr>
              <a:tr h="190500">
                <a:tc>
                  <a:txBody>
                    <a:bodyPr/>
                    <a:lstStyle/>
                    <a:p>
                      <a:pPr algn="ctr" fontAlgn="ctr"/>
                      <a:r>
                        <a:rPr lang="es-MX" sz="1200" b="0" i="0" u="none" strike="noStrike">
                          <a:solidFill>
                            <a:srgbClr val="000000"/>
                          </a:solidFill>
                          <a:effectLst/>
                          <a:latin typeface="Calibri" panose="020F0502020204030204" pitchFamily="34" charset="0"/>
                        </a:rPr>
                        <a:t>30</a:t>
                      </a:r>
                    </a:p>
                  </a:txBody>
                  <a:tcPr marL="9525" marR="9525" marT="9525"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b"/>
                      <a:r>
                        <a:rPr lang="es-MX" sz="1200" b="0" i="0" u="none" strike="noStrike" dirty="0">
                          <a:solidFill>
                            <a:srgbClr val="000000"/>
                          </a:solidFill>
                          <a:effectLst/>
                          <a:latin typeface="Calibri" panose="020F0502020204030204" pitchFamily="34" charset="0"/>
                        </a:rPr>
                        <a:t>Ética Pública</a:t>
                      </a:r>
                    </a:p>
                  </a:txBody>
                  <a:tcPr marL="9525" marR="9525" marT="9525" marB="0" anchor="b">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3055359338"/>
                  </a:ext>
                </a:extLst>
              </a:tr>
              <a:tr h="190500">
                <a:tc>
                  <a:txBody>
                    <a:bodyPr/>
                    <a:lstStyle/>
                    <a:p>
                      <a:pPr algn="ctr" fontAlgn="ctr"/>
                      <a:r>
                        <a:rPr lang="es-MX" sz="1200" b="0" i="0" u="none" strike="noStrike">
                          <a:solidFill>
                            <a:srgbClr val="000000"/>
                          </a:solidFill>
                          <a:effectLst/>
                          <a:latin typeface="Calibri" panose="020F0502020204030204" pitchFamily="34" charset="0"/>
                        </a:rPr>
                        <a:t>30</a:t>
                      </a:r>
                    </a:p>
                  </a:txBody>
                  <a:tcPr marL="9525" marR="9525" marT="9525"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l" fontAlgn="b"/>
                      <a:r>
                        <a:rPr lang="es-MX" sz="1200" b="0" i="0" u="none" strike="noStrike" dirty="0">
                          <a:solidFill>
                            <a:srgbClr val="000000"/>
                          </a:solidFill>
                          <a:effectLst/>
                          <a:latin typeface="Calibri" panose="020F0502020204030204" pitchFamily="34" charset="0"/>
                        </a:rPr>
                        <a:t>Descripción Archivística</a:t>
                      </a:r>
                    </a:p>
                  </a:txBody>
                  <a:tcPr marL="9525" marR="9525" marT="9525" marB="0" anchor="b">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extLst>
                  <a:ext uri="{0D108BD9-81ED-4DB2-BD59-A6C34878D82A}">
                    <a16:rowId xmlns:a16="http://schemas.microsoft.com/office/drawing/2014/main" val="1049635856"/>
                  </a:ext>
                </a:extLst>
              </a:tr>
            </a:tbl>
          </a:graphicData>
        </a:graphic>
      </p:graphicFrame>
      <p:sp>
        <p:nvSpPr>
          <p:cNvPr id="7" name="CuadroTexto 6"/>
          <p:cNvSpPr txBox="1"/>
          <p:nvPr/>
        </p:nvSpPr>
        <p:spPr>
          <a:xfrm>
            <a:off x="3780810" y="4618685"/>
            <a:ext cx="2619991" cy="369332"/>
          </a:xfrm>
          <a:prstGeom prst="rect">
            <a:avLst/>
          </a:prstGeom>
          <a:noFill/>
        </p:spPr>
        <p:txBody>
          <a:bodyPr wrap="square" rtlCol="0">
            <a:spAutoFit/>
          </a:bodyPr>
          <a:lstStyle/>
          <a:p>
            <a:pPr algn="just"/>
            <a:r>
              <a:rPr lang="es-MX" sz="1800" b="1" dirty="0">
                <a:solidFill>
                  <a:schemeClr val="accent4">
                    <a:lumMod val="75000"/>
                  </a:schemeClr>
                </a:solidFill>
              </a:rPr>
              <a:t>Tabla secundaria</a:t>
            </a:r>
          </a:p>
        </p:txBody>
      </p:sp>
      <p:cxnSp>
        <p:nvCxnSpPr>
          <p:cNvPr id="8" name="Conector angular 14"/>
          <p:cNvCxnSpPr>
            <a:stCxn id="6" idx="1"/>
            <a:endCxn id="4" idx="1"/>
          </p:cNvCxnSpPr>
          <p:nvPr/>
        </p:nvCxnSpPr>
        <p:spPr>
          <a:xfrm rot="10800000">
            <a:off x="2124628" y="3421320"/>
            <a:ext cx="1656183" cy="2406786"/>
          </a:xfrm>
          <a:prstGeom prst="bentConnector3">
            <a:avLst>
              <a:gd name="adj1" fmla="val 130606"/>
            </a:avLst>
          </a:prstGeom>
          <a:ln w="101600">
            <a:solidFill>
              <a:srgbClr val="006C3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8954102" y="2637171"/>
            <a:ext cx="2770108" cy="1477328"/>
          </a:xfrm>
          <a:prstGeom prst="rect">
            <a:avLst/>
          </a:prstGeom>
          <a:noFill/>
        </p:spPr>
        <p:txBody>
          <a:bodyPr wrap="square" rtlCol="0">
            <a:spAutoFit/>
          </a:bodyPr>
          <a:lstStyle/>
          <a:p>
            <a:pPr algn="just"/>
            <a:r>
              <a:rPr lang="es-MX" sz="1800" b="1" dirty="0">
                <a:solidFill>
                  <a:srgbClr val="C00000"/>
                </a:solidFill>
              </a:rPr>
              <a:t>Los registros de la tabla principal se relacionan con la tabla secundaria mediante el número de identificación ID</a:t>
            </a:r>
          </a:p>
        </p:txBody>
      </p:sp>
      <p:pic>
        <p:nvPicPr>
          <p:cNvPr id="10"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7755" y="6793350"/>
            <a:ext cx="1185212" cy="561627"/>
          </a:xfrm>
          <a:prstGeom prst="rect">
            <a:avLst/>
          </a:prstGeom>
        </p:spPr>
      </p:pic>
      <p:sp>
        <p:nvSpPr>
          <p:cNvPr id="11" name="Título 6">
            <a:extLst/>
          </p:cNvPr>
          <p:cNvSpPr txBox="1">
            <a:spLocks/>
          </p:cNvSpPr>
          <p:nvPr/>
        </p:nvSpPr>
        <p:spPr>
          <a:xfrm>
            <a:off x="3134092" y="154203"/>
            <a:ext cx="6668100" cy="1049095"/>
          </a:xfrm>
          <a:prstGeom prst="rect">
            <a:avLst/>
          </a:prstGeom>
        </p:spPr>
        <p:txBody>
          <a:bodyPr vert="horz" lIns="91440" tIns="45720" rIns="91440" bIns="45720" rtlCol="0" anchor="ctr">
            <a:normAutofit/>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sz="3600" b="1" dirty="0">
                <a:solidFill>
                  <a:srgbClr val="7030A0"/>
                </a:solidFill>
              </a:rPr>
              <a:t>Campos tipo tabla</a:t>
            </a:r>
          </a:p>
        </p:txBody>
      </p:sp>
    </p:spTree>
    <p:extLst>
      <p:ext uri="{BB962C8B-B14F-4D97-AF65-F5344CB8AC3E}">
        <p14:creationId xmlns:p14="http://schemas.microsoft.com/office/powerpoint/2010/main" val="7046335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408217" y="339463"/>
            <a:ext cx="11783783" cy="584775"/>
          </a:xfrm>
          <a:prstGeom prst="rect">
            <a:avLst/>
          </a:prstGeom>
          <a:noFill/>
        </p:spPr>
        <p:txBody>
          <a:bodyPr wrap="square" rtlCol="0">
            <a:spAutoFit/>
          </a:bodyPr>
          <a:lstStyle/>
          <a:p>
            <a:pPr algn="ctr"/>
            <a:r>
              <a:rPr lang="es-MX" sz="3200" dirty="0">
                <a:solidFill>
                  <a:srgbClr val="7030A0"/>
                </a:solidFill>
              </a:rPr>
              <a:t>Modalidades de carga de los campos tipo tabla</a:t>
            </a:r>
          </a:p>
        </p:txBody>
      </p:sp>
      <p:sp>
        <p:nvSpPr>
          <p:cNvPr id="14" name="CuadroTexto 13"/>
          <p:cNvSpPr txBox="1"/>
          <p:nvPr/>
        </p:nvSpPr>
        <p:spPr>
          <a:xfrm>
            <a:off x="1803400" y="1642356"/>
            <a:ext cx="10121900" cy="4093428"/>
          </a:xfrm>
          <a:prstGeom prst="rect">
            <a:avLst/>
          </a:prstGeom>
          <a:noFill/>
        </p:spPr>
        <p:txBody>
          <a:bodyPr wrap="square" rtlCol="0">
            <a:spAutoFit/>
          </a:bodyPr>
          <a:lstStyle/>
          <a:p>
            <a:pPr algn="just"/>
            <a:r>
              <a:rPr lang="es-MX" sz="2000" dirty="0">
                <a:solidFill>
                  <a:srgbClr val="7030A0"/>
                </a:solidFill>
              </a:rPr>
              <a:t>En el SIPOT existen dos formas para cargar información utilizando los  campos tipo tabla y son las siguientes:</a:t>
            </a:r>
          </a:p>
          <a:p>
            <a:pPr algn="just"/>
            <a:endParaRPr lang="es-MX" sz="2000" dirty="0">
              <a:solidFill>
                <a:srgbClr val="7030A0"/>
              </a:solidFill>
            </a:endParaRPr>
          </a:p>
          <a:p>
            <a:pPr marL="457200" indent="-457200" algn="just">
              <a:buFont typeface="+mj-lt"/>
              <a:buAutoNum type="alphaUcPeriod"/>
            </a:pPr>
            <a:r>
              <a:rPr lang="es-MX" sz="2000" dirty="0">
                <a:solidFill>
                  <a:srgbClr val="7030A0"/>
                </a:solidFill>
              </a:rPr>
              <a:t>En una </a:t>
            </a:r>
            <a:r>
              <a:rPr lang="es-MX" sz="2000" b="1" dirty="0">
                <a:solidFill>
                  <a:srgbClr val="C00000"/>
                </a:solidFill>
              </a:rPr>
              <a:t>relación básica </a:t>
            </a:r>
            <a:r>
              <a:rPr lang="es-MX" sz="2000" dirty="0">
                <a:solidFill>
                  <a:srgbClr val="7030A0"/>
                </a:solidFill>
              </a:rPr>
              <a:t>(ejemplo anterior) se relaciona </a:t>
            </a:r>
            <a:r>
              <a:rPr lang="es-MX" sz="2000" b="1" u="sng" dirty="0">
                <a:solidFill>
                  <a:srgbClr val="7030A0"/>
                </a:solidFill>
              </a:rPr>
              <a:t>un registro de la tabla principal con uno o varios registros de una tabla secundaria </a:t>
            </a:r>
            <a:r>
              <a:rPr lang="es-MX" sz="2000" dirty="0">
                <a:solidFill>
                  <a:srgbClr val="7030A0"/>
                </a:solidFill>
              </a:rPr>
              <a:t>mediante un número de identificación (ID). En la tabla principal sólo se captura una vez el número del identificador (ID), es decir, no se repite el número de identificación y en la tabla secundaría el mismo Identificador se captura una o varias veces; y,</a:t>
            </a:r>
          </a:p>
          <a:p>
            <a:pPr marL="457200" indent="-457200" algn="just">
              <a:buFont typeface="+mj-lt"/>
              <a:buAutoNum type="alphaUcPeriod"/>
            </a:pPr>
            <a:r>
              <a:rPr lang="es-MX" sz="2000" dirty="0">
                <a:solidFill>
                  <a:srgbClr val="7030A0"/>
                </a:solidFill>
              </a:rPr>
              <a:t>En una </a:t>
            </a:r>
            <a:r>
              <a:rPr lang="es-MX" sz="2000" b="1" dirty="0">
                <a:solidFill>
                  <a:srgbClr val="C00000"/>
                </a:solidFill>
              </a:rPr>
              <a:t>relación múltiple </a:t>
            </a:r>
            <a:r>
              <a:rPr lang="es-MX" sz="2000" dirty="0">
                <a:solidFill>
                  <a:srgbClr val="7030A0"/>
                </a:solidFill>
              </a:rPr>
              <a:t>se </a:t>
            </a:r>
            <a:r>
              <a:rPr lang="es-MX" sz="2000" b="1" u="sng" dirty="0">
                <a:solidFill>
                  <a:srgbClr val="7030A0"/>
                </a:solidFill>
              </a:rPr>
              <a:t>relacionan varios registros de la tabla principal con uno o varios registros de la tabla secundaría</a:t>
            </a:r>
            <a:r>
              <a:rPr lang="es-MX" sz="2000" dirty="0">
                <a:solidFill>
                  <a:srgbClr val="7030A0"/>
                </a:solidFill>
              </a:rPr>
              <a:t>. Los números de identificación se pueden repetir varias veces, tanto en la tabla principal como en la tabla secundaria. </a:t>
            </a:r>
            <a:r>
              <a:rPr lang="es-MX" sz="2000" i="1" dirty="0">
                <a:solidFill>
                  <a:srgbClr val="7030A0"/>
                </a:solidFill>
              </a:rPr>
              <a:t>Esta funcionalidad evita tener que capturar varias veces la información en tablas secundarías para vincularlos, si es necesario, con varios registros de la tabla principal.</a:t>
            </a:r>
          </a:p>
        </p:txBody>
      </p:sp>
      <p:pic>
        <p:nvPicPr>
          <p:cNvPr id="15"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3491" y="7038677"/>
            <a:ext cx="1185212" cy="561627"/>
          </a:xfrm>
          <a:prstGeom prst="rect">
            <a:avLst/>
          </a:prstGeom>
        </p:spPr>
      </p:pic>
    </p:spTree>
    <p:extLst>
      <p:ext uri="{BB962C8B-B14F-4D97-AF65-F5344CB8AC3E}">
        <p14:creationId xmlns:p14="http://schemas.microsoft.com/office/powerpoint/2010/main" val="1239715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769798" y="347442"/>
            <a:ext cx="7751348" cy="677518"/>
          </a:xfrm>
          <a:prstGeom prst="rect">
            <a:avLst/>
          </a:prstGeom>
        </p:spPr>
        <p:txBody>
          <a:bodyPr>
            <a:normAutofit fontScale="97500"/>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b="1" dirty="0">
                <a:solidFill>
                  <a:srgbClr val="7030A0"/>
                </a:solidFill>
              </a:rPr>
              <a:t>El SIPOT y las Bases de Datos</a:t>
            </a:r>
          </a:p>
        </p:txBody>
      </p:sp>
      <p:sp>
        <p:nvSpPr>
          <p:cNvPr id="6" name="CuadroTexto 5"/>
          <p:cNvSpPr txBox="1"/>
          <p:nvPr/>
        </p:nvSpPr>
        <p:spPr>
          <a:xfrm>
            <a:off x="222445" y="1143721"/>
            <a:ext cx="11411565" cy="1200329"/>
          </a:xfrm>
          <a:prstGeom prst="rect">
            <a:avLst/>
          </a:prstGeom>
          <a:noFill/>
        </p:spPr>
        <p:txBody>
          <a:bodyPr wrap="square" rtlCol="0">
            <a:spAutoFit/>
          </a:bodyPr>
          <a:lstStyle/>
          <a:p>
            <a:pPr algn="just"/>
            <a:r>
              <a:rPr lang="es-MX" sz="2400" dirty="0">
                <a:solidFill>
                  <a:srgbClr val="7030A0"/>
                </a:solidFill>
              </a:rPr>
              <a:t>Base de datos: conjunto de información organizada en renglones o registros y campos o columnas. Cada columna o campo contiene datos del mismo tipo o de las mismas características (numéricos, fechas, alfabéticos, </a:t>
            </a:r>
            <a:r>
              <a:rPr lang="es-MX" sz="2400" dirty="0" err="1">
                <a:solidFill>
                  <a:srgbClr val="7030A0"/>
                </a:solidFill>
              </a:rPr>
              <a:t>Url</a:t>
            </a:r>
            <a:r>
              <a:rPr lang="es-MX" sz="2400" dirty="0">
                <a:solidFill>
                  <a:srgbClr val="7030A0"/>
                </a:solidFill>
              </a:rPr>
              <a:t>, etc.). Ejemplo:</a:t>
            </a:r>
          </a:p>
        </p:txBody>
      </p:sp>
      <p:grpSp>
        <p:nvGrpSpPr>
          <p:cNvPr id="7" name="Grupo 6"/>
          <p:cNvGrpSpPr/>
          <p:nvPr/>
        </p:nvGrpSpPr>
        <p:grpSpPr>
          <a:xfrm>
            <a:off x="627236" y="2344050"/>
            <a:ext cx="10036471" cy="3657599"/>
            <a:chOff x="252974" y="3930463"/>
            <a:chExt cx="8709090" cy="2540626"/>
          </a:xfrm>
        </p:grpSpPr>
        <p:graphicFrame>
          <p:nvGraphicFramePr>
            <p:cNvPr id="8" name="Objeto 7"/>
            <p:cNvGraphicFramePr>
              <a:graphicFrameLocks noChangeAspect="1"/>
            </p:cNvGraphicFramePr>
            <p:nvPr>
              <p:extLst>
                <p:ext uri="{D42A27DB-BD31-4B8C-83A1-F6EECF244321}">
                  <p14:modId xmlns:p14="http://schemas.microsoft.com/office/powerpoint/2010/main" val="1978105908"/>
                </p:ext>
              </p:extLst>
            </p:nvPr>
          </p:nvGraphicFramePr>
          <p:xfrm>
            <a:off x="1092345" y="4845763"/>
            <a:ext cx="7869719" cy="1447799"/>
          </p:xfrm>
          <a:graphic>
            <a:graphicData uri="http://schemas.openxmlformats.org/presentationml/2006/ole">
              <mc:AlternateContent xmlns:mc="http://schemas.openxmlformats.org/markup-compatibility/2006">
                <mc:Choice xmlns:v="urn:schemas-microsoft-com:vml" Requires="v">
                  <p:oleObj spid="_x0000_s1074" name="Hoja de cálculo" r:id="rId3" imgW="5229303" imgH="961907" progId="Excel.Sheet.12">
                    <p:embed/>
                  </p:oleObj>
                </mc:Choice>
                <mc:Fallback>
                  <p:oleObj name="Hoja de cálculo" r:id="rId3" imgW="5229303" imgH="961907" progId="Excel.Sheet.12">
                    <p:embed/>
                    <p:pic>
                      <p:nvPicPr>
                        <p:cNvPr id="10" name="Objeto 9"/>
                        <p:cNvPicPr/>
                        <p:nvPr/>
                      </p:nvPicPr>
                      <p:blipFill>
                        <a:blip r:embed="rId4"/>
                        <a:stretch>
                          <a:fillRect/>
                        </a:stretch>
                      </p:blipFill>
                      <p:spPr>
                        <a:xfrm>
                          <a:off x="1092345" y="4845763"/>
                          <a:ext cx="7869719" cy="1447799"/>
                        </a:xfrm>
                        <a:prstGeom prst="rect">
                          <a:avLst/>
                        </a:prstGeom>
                      </p:spPr>
                    </p:pic>
                  </p:oleObj>
                </mc:Fallback>
              </mc:AlternateContent>
            </a:graphicData>
          </a:graphic>
        </p:graphicFrame>
        <p:sp>
          <p:nvSpPr>
            <p:cNvPr id="9" name="CuadroTexto 8"/>
            <p:cNvSpPr txBox="1"/>
            <p:nvPr/>
          </p:nvSpPr>
          <p:spPr>
            <a:xfrm>
              <a:off x="3537831" y="3930463"/>
              <a:ext cx="2970038" cy="320680"/>
            </a:xfrm>
            <a:prstGeom prst="rect">
              <a:avLst/>
            </a:prstGeom>
            <a:noFill/>
          </p:spPr>
          <p:txBody>
            <a:bodyPr wrap="square" rtlCol="0">
              <a:spAutoFit/>
            </a:bodyPr>
            <a:lstStyle/>
            <a:p>
              <a:pPr algn="ctr"/>
              <a:r>
                <a:rPr lang="es-MX" sz="2400" dirty="0">
                  <a:solidFill>
                    <a:srgbClr val="7030A0"/>
                  </a:solidFill>
                </a:rPr>
                <a:t>Campos o Columnas</a:t>
              </a:r>
            </a:p>
          </p:txBody>
        </p:sp>
        <p:sp>
          <p:nvSpPr>
            <p:cNvPr id="10" name="CuadroTexto 9"/>
            <p:cNvSpPr txBox="1"/>
            <p:nvPr/>
          </p:nvSpPr>
          <p:spPr>
            <a:xfrm rot="16200000">
              <a:off x="-266220" y="5551288"/>
              <a:ext cx="1438995" cy="400607"/>
            </a:xfrm>
            <a:prstGeom prst="rect">
              <a:avLst/>
            </a:prstGeom>
            <a:noFill/>
          </p:spPr>
          <p:txBody>
            <a:bodyPr wrap="square" rtlCol="0">
              <a:spAutoFit/>
            </a:bodyPr>
            <a:lstStyle/>
            <a:p>
              <a:pPr algn="ctr"/>
              <a:r>
                <a:rPr lang="es-MX" sz="2400" dirty="0">
                  <a:solidFill>
                    <a:srgbClr val="7030A0"/>
                  </a:solidFill>
                </a:rPr>
                <a:t>Registros</a:t>
              </a:r>
            </a:p>
          </p:txBody>
        </p:sp>
        <p:sp>
          <p:nvSpPr>
            <p:cNvPr id="11" name="Cerrar llave 10"/>
            <p:cNvSpPr/>
            <p:nvPr/>
          </p:nvSpPr>
          <p:spPr>
            <a:xfrm rot="16200000">
              <a:off x="4846197" y="555619"/>
              <a:ext cx="352942" cy="7860646"/>
            </a:xfrm>
            <a:prstGeom prst="rightBrace">
              <a:avLst/>
            </a:prstGeom>
            <a:ln>
              <a:solidFill>
                <a:srgbClr val="006C3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2" name="Cerrar llave 11"/>
            <p:cNvSpPr/>
            <p:nvPr/>
          </p:nvSpPr>
          <p:spPr>
            <a:xfrm rot="10800000">
              <a:off x="595881" y="5209622"/>
              <a:ext cx="322513" cy="1083940"/>
            </a:xfrm>
            <a:prstGeom prst="rightBrace">
              <a:avLst/>
            </a:prstGeom>
            <a:ln>
              <a:solidFill>
                <a:srgbClr val="006C3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grpSp>
    </p:spTree>
    <p:extLst>
      <p:ext uri="{BB962C8B-B14F-4D97-AF65-F5344CB8AC3E}">
        <p14:creationId xmlns:p14="http://schemas.microsoft.com/office/powerpoint/2010/main" val="10988440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uadroTexto 41"/>
          <p:cNvSpPr txBox="1"/>
          <p:nvPr/>
        </p:nvSpPr>
        <p:spPr>
          <a:xfrm>
            <a:off x="1774257" y="944591"/>
            <a:ext cx="9979128" cy="369332"/>
          </a:xfrm>
          <a:prstGeom prst="rect">
            <a:avLst/>
          </a:prstGeom>
          <a:noFill/>
        </p:spPr>
        <p:txBody>
          <a:bodyPr wrap="square" rtlCol="0">
            <a:spAutoFit/>
          </a:bodyPr>
          <a:lstStyle/>
          <a:p>
            <a:pPr algn="just"/>
            <a:r>
              <a:rPr lang="es-MX" dirty="0">
                <a:solidFill>
                  <a:srgbClr val="7030A0"/>
                </a:solidFill>
                <a:latin typeface="Arial" panose="020B0604020202020204" pitchFamily="34" charset="0"/>
                <a:cs typeface="Arial" panose="020B0604020202020204" pitchFamily="34" charset="0"/>
              </a:rPr>
              <a:t>Las tablas secundarias se encuentran en el mismo archivo de formatos pero en hojas diferentes.</a:t>
            </a:r>
          </a:p>
        </p:txBody>
      </p:sp>
      <p:sp>
        <p:nvSpPr>
          <p:cNvPr id="43" name="CuadroTexto 42"/>
          <p:cNvSpPr txBox="1"/>
          <p:nvPr/>
        </p:nvSpPr>
        <p:spPr>
          <a:xfrm>
            <a:off x="5859071" y="5860546"/>
            <a:ext cx="4639102" cy="707886"/>
          </a:xfrm>
          <a:prstGeom prst="rect">
            <a:avLst/>
          </a:prstGeom>
          <a:solidFill>
            <a:schemeClr val="bg1"/>
          </a:solidFill>
          <a:ln w="25400">
            <a:solidFill>
              <a:srgbClr val="00B050">
                <a:alpha val="99000"/>
              </a:srgbClr>
            </a:solidFill>
          </a:ln>
        </p:spPr>
        <p:txBody>
          <a:bodyPr wrap="square" rtlCol="0">
            <a:spAutoFit/>
          </a:bodyPr>
          <a:lstStyle/>
          <a:p>
            <a:pPr algn="ctr"/>
            <a:r>
              <a:rPr lang="es-MX" b="1" i="1" u="sng" dirty="0">
                <a:solidFill>
                  <a:srgbClr val="FF0000"/>
                </a:solidFill>
              </a:rPr>
              <a:t>NOTA: En la relación básica no se repite el ID en la tabla principal</a:t>
            </a:r>
          </a:p>
        </p:txBody>
      </p:sp>
      <p:sp>
        <p:nvSpPr>
          <p:cNvPr id="44" name="CuadroTexto 43"/>
          <p:cNvSpPr txBox="1"/>
          <p:nvPr/>
        </p:nvSpPr>
        <p:spPr>
          <a:xfrm>
            <a:off x="702370" y="103926"/>
            <a:ext cx="11489630" cy="646331"/>
          </a:xfrm>
          <a:prstGeom prst="rect">
            <a:avLst/>
          </a:prstGeom>
          <a:noFill/>
        </p:spPr>
        <p:txBody>
          <a:bodyPr wrap="square" rtlCol="0">
            <a:spAutoFit/>
          </a:bodyPr>
          <a:lstStyle/>
          <a:p>
            <a:pPr algn="ctr"/>
            <a:r>
              <a:rPr lang="es-MX" sz="3600" dirty="0">
                <a:solidFill>
                  <a:srgbClr val="7030A0"/>
                </a:solidFill>
              </a:rPr>
              <a:t>Modalidades de carga: </a:t>
            </a:r>
            <a:r>
              <a:rPr lang="es-MX" sz="3600" dirty="0">
                <a:solidFill>
                  <a:srgbClr val="C00000"/>
                </a:solidFill>
              </a:rPr>
              <a:t>relación básica</a:t>
            </a:r>
          </a:p>
        </p:txBody>
      </p:sp>
      <p:sp>
        <p:nvSpPr>
          <p:cNvPr id="49" name="CuadroTexto 48"/>
          <p:cNvSpPr txBox="1"/>
          <p:nvPr/>
        </p:nvSpPr>
        <p:spPr>
          <a:xfrm>
            <a:off x="6353438" y="1210720"/>
            <a:ext cx="1728192" cy="400110"/>
          </a:xfrm>
          <a:prstGeom prst="rect">
            <a:avLst/>
          </a:prstGeom>
          <a:noFill/>
        </p:spPr>
        <p:txBody>
          <a:bodyPr wrap="square" rtlCol="0">
            <a:spAutoFit/>
          </a:bodyPr>
          <a:lstStyle/>
          <a:p>
            <a:pPr algn="just"/>
            <a:r>
              <a:rPr lang="es-MX" b="1" dirty="0">
                <a:solidFill>
                  <a:srgbClr val="C00000"/>
                </a:solidFill>
                <a:latin typeface="Arial" panose="020B0604020202020204" pitchFamily="34" charset="0"/>
                <a:cs typeface="Arial" panose="020B0604020202020204" pitchFamily="34" charset="0"/>
              </a:rPr>
              <a:t>Campos</a:t>
            </a:r>
          </a:p>
        </p:txBody>
      </p:sp>
      <p:pic>
        <p:nvPicPr>
          <p:cNvPr id="45" name="Imagen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290" y="4575680"/>
            <a:ext cx="8067956" cy="454339"/>
          </a:xfrm>
          <a:prstGeom prst="rect">
            <a:avLst/>
          </a:prstGeom>
        </p:spPr>
      </p:pic>
      <p:pic>
        <p:nvPicPr>
          <p:cNvPr id="46" name="Imagen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4159" y="1879320"/>
            <a:ext cx="8281637" cy="2117900"/>
          </a:xfrm>
          <a:prstGeom prst="rect">
            <a:avLst/>
          </a:prstGeom>
        </p:spPr>
      </p:pic>
      <p:sp>
        <p:nvSpPr>
          <p:cNvPr id="47" name="Abrir llave 46"/>
          <p:cNvSpPr/>
          <p:nvPr/>
        </p:nvSpPr>
        <p:spPr>
          <a:xfrm rot="16200000">
            <a:off x="4690508" y="4676725"/>
            <a:ext cx="442655" cy="1149243"/>
          </a:xfrm>
          <a:prstGeom prst="leftBrace">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a:p>
        </p:txBody>
      </p:sp>
      <p:sp>
        <p:nvSpPr>
          <p:cNvPr id="48" name="CuadroTexto 47"/>
          <p:cNvSpPr txBox="1"/>
          <p:nvPr/>
        </p:nvSpPr>
        <p:spPr>
          <a:xfrm rot="16200000">
            <a:off x="1149247" y="3196964"/>
            <a:ext cx="1512168" cy="400110"/>
          </a:xfrm>
          <a:prstGeom prst="rect">
            <a:avLst/>
          </a:prstGeom>
          <a:noFill/>
        </p:spPr>
        <p:txBody>
          <a:bodyPr wrap="square" rtlCol="0">
            <a:spAutoFit/>
          </a:bodyPr>
          <a:lstStyle/>
          <a:p>
            <a:pPr algn="just"/>
            <a:r>
              <a:rPr lang="es-MX" b="1" dirty="0">
                <a:solidFill>
                  <a:srgbClr val="C00000"/>
                </a:solidFill>
                <a:latin typeface="Arial" panose="020B0604020202020204" pitchFamily="34" charset="0"/>
                <a:cs typeface="Arial" panose="020B0604020202020204" pitchFamily="34" charset="0"/>
              </a:rPr>
              <a:t>Registros</a:t>
            </a:r>
          </a:p>
        </p:txBody>
      </p:sp>
      <p:sp>
        <p:nvSpPr>
          <p:cNvPr id="50" name="Abrir llave 49"/>
          <p:cNvSpPr/>
          <p:nvPr/>
        </p:nvSpPr>
        <p:spPr>
          <a:xfrm rot="5400000">
            <a:off x="6633745" y="-2056547"/>
            <a:ext cx="442655" cy="7925721"/>
          </a:xfrm>
          <a:prstGeom prst="leftBrace">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a:p>
        </p:txBody>
      </p:sp>
      <p:sp>
        <p:nvSpPr>
          <p:cNvPr id="51" name="CuadroTexto 50"/>
          <p:cNvSpPr txBox="1"/>
          <p:nvPr/>
        </p:nvSpPr>
        <p:spPr>
          <a:xfrm>
            <a:off x="3965953" y="5379719"/>
            <a:ext cx="2387485" cy="400110"/>
          </a:xfrm>
          <a:prstGeom prst="rect">
            <a:avLst/>
          </a:prstGeom>
          <a:noFill/>
        </p:spPr>
        <p:txBody>
          <a:bodyPr wrap="square" rtlCol="0">
            <a:spAutoFit/>
          </a:bodyPr>
          <a:lstStyle/>
          <a:p>
            <a:pPr algn="just"/>
            <a:r>
              <a:rPr lang="es-MX" b="1" dirty="0">
                <a:solidFill>
                  <a:srgbClr val="C00000"/>
                </a:solidFill>
                <a:latin typeface="Arial" panose="020B0604020202020204" pitchFamily="34" charset="0"/>
                <a:cs typeface="Arial" panose="020B0604020202020204" pitchFamily="34" charset="0"/>
              </a:rPr>
              <a:t>Tabla principal</a:t>
            </a:r>
          </a:p>
        </p:txBody>
      </p:sp>
      <p:sp>
        <p:nvSpPr>
          <p:cNvPr id="52" name="CuadroTexto 51"/>
          <p:cNvSpPr txBox="1"/>
          <p:nvPr/>
        </p:nvSpPr>
        <p:spPr>
          <a:xfrm>
            <a:off x="7937614" y="5400485"/>
            <a:ext cx="2387485" cy="400110"/>
          </a:xfrm>
          <a:prstGeom prst="rect">
            <a:avLst/>
          </a:prstGeom>
          <a:noFill/>
        </p:spPr>
        <p:txBody>
          <a:bodyPr wrap="square" rtlCol="0">
            <a:spAutoFit/>
          </a:bodyPr>
          <a:lstStyle/>
          <a:p>
            <a:pPr algn="just"/>
            <a:r>
              <a:rPr lang="es-MX" b="1" dirty="0">
                <a:solidFill>
                  <a:srgbClr val="C00000"/>
                </a:solidFill>
                <a:latin typeface="Arial" panose="020B0604020202020204" pitchFamily="34" charset="0"/>
                <a:cs typeface="Arial" panose="020B0604020202020204" pitchFamily="34" charset="0"/>
              </a:rPr>
              <a:t>Tabla secundaria</a:t>
            </a:r>
          </a:p>
        </p:txBody>
      </p:sp>
      <p:sp>
        <p:nvSpPr>
          <p:cNvPr id="53" name="Abrir llave 52"/>
          <p:cNvSpPr/>
          <p:nvPr/>
        </p:nvSpPr>
        <p:spPr>
          <a:xfrm>
            <a:off x="2248982" y="2775713"/>
            <a:ext cx="442655" cy="1149243"/>
          </a:xfrm>
          <a:prstGeom prst="leftBrace">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a:p>
        </p:txBody>
      </p:sp>
      <p:sp>
        <p:nvSpPr>
          <p:cNvPr id="54" name="Abrir llave 53"/>
          <p:cNvSpPr/>
          <p:nvPr/>
        </p:nvSpPr>
        <p:spPr>
          <a:xfrm rot="16200000">
            <a:off x="8717492" y="4720238"/>
            <a:ext cx="442655" cy="1149243"/>
          </a:xfrm>
          <a:prstGeom prst="leftBrace">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a:p>
        </p:txBody>
      </p:sp>
      <p:cxnSp>
        <p:nvCxnSpPr>
          <p:cNvPr id="55" name="Conector angular 22"/>
          <p:cNvCxnSpPr/>
          <p:nvPr/>
        </p:nvCxnSpPr>
        <p:spPr>
          <a:xfrm rot="5400000">
            <a:off x="9582780" y="5021328"/>
            <a:ext cx="1877232" cy="140783"/>
          </a:xfrm>
          <a:prstGeom prst="bentConnector3">
            <a:avLst>
              <a:gd name="adj1" fmla="val 80889"/>
            </a:avLst>
          </a:prstGeom>
          <a:ln w="76200">
            <a:solidFill>
              <a:schemeClr val="accent4">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2810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2066618" y="1385947"/>
            <a:ext cx="7488832" cy="5012130"/>
            <a:chOff x="126306" y="1679444"/>
            <a:chExt cx="8372786" cy="5565657"/>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0163" y="6746037"/>
              <a:ext cx="6858929" cy="499064"/>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306" y="4436496"/>
              <a:ext cx="7830643" cy="2030166"/>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306" y="1679444"/>
              <a:ext cx="7830643" cy="1981477"/>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361" y="3776026"/>
              <a:ext cx="7398770" cy="454339"/>
            </a:xfrm>
            <a:prstGeom prst="rect">
              <a:avLst/>
            </a:prstGeom>
          </p:spPr>
        </p:pic>
        <p:sp>
          <p:nvSpPr>
            <p:cNvPr id="8" name="Rectángulo 7"/>
            <p:cNvSpPr/>
            <p:nvPr/>
          </p:nvSpPr>
          <p:spPr>
            <a:xfrm>
              <a:off x="342330" y="2574181"/>
              <a:ext cx="7614619" cy="33392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9" name="Conector angular 26"/>
            <p:cNvCxnSpPr>
              <a:stCxn id="8" idx="3"/>
              <a:endCxn id="5" idx="3"/>
            </p:cNvCxnSpPr>
            <p:nvPr/>
          </p:nvCxnSpPr>
          <p:spPr>
            <a:xfrm>
              <a:off x="7956949" y="2741146"/>
              <a:ext cx="12700" cy="2710433"/>
            </a:xfrm>
            <a:prstGeom prst="bentConnector3">
              <a:avLst>
                <a:gd name="adj1" fmla="val 7429094"/>
              </a:avLst>
            </a:prstGeom>
            <a:ln w="762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Rectángulo redondeado 28"/>
            <p:cNvSpPr/>
            <p:nvPr/>
          </p:nvSpPr>
          <p:spPr>
            <a:xfrm>
              <a:off x="342330" y="2934221"/>
              <a:ext cx="7614619" cy="368518"/>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p:cNvSpPr/>
            <p:nvPr/>
          </p:nvSpPr>
          <p:spPr>
            <a:xfrm>
              <a:off x="342330" y="5804314"/>
              <a:ext cx="7614619" cy="658299"/>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p:cNvSpPr/>
            <p:nvPr/>
          </p:nvSpPr>
          <p:spPr>
            <a:xfrm>
              <a:off x="342330" y="5166469"/>
              <a:ext cx="7614619" cy="637845"/>
            </a:xfrm>
            <a:prstGeom prst="rect">
              <a:avLst/>
            </a:prstGeom>
            <a:noFill/>
            <a:ln>
              <a:solidFill>
                <a:srgbClr val="006C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3" name="Conector angular 41"/>
            <p:cNvCxnSpPr>
              <a:stCxn id="10" idx="3"/>
              <a:endCxn id="11" idx="3"/>
            </p:cNvCxnSpPr>
            <p:nvPr/>
          </p:nvCxnSpPr>
          <p:spPr>
            <a:xfrm>
              <a:off x="7956949" y="3118480"/>
              <a:ext cx="12700" cy="3014984"/>
            </a:xfrm>
            <a:prstGeom prst="bentConnector3">
              <a:avLst>
                <a:gd name="adj1" fmla="val 4287268"/>
              </a:avLst>
            </a:prstGeom>
            <a:ln w="762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4" name="CuadroTexto 13"/>
          <p:cNvSpPr txBox="1"/>
          <p:nvPr/>
        </p:nvSpPr>
        <p:spPr>
          <a:xfrm>
            <a:off x="702370" y="103926"/>
            <a:ext cx="11489630" cy="954107"/>
          </a:xfrm>
          <a:prstGeom prst="rect">
            <a:avLst/>
          </a:prstGeom>
          <a:noFill/>
        </p:spPr>
        <p:txBody>
          <a:bodyPr wrap="square" rtlCol="0">
            <a:spAutoFit/>
          </a:bodyPr>
          <a:lstStyle/>
          <a:p>
            <a:pPr algn="ctr"/>
            <a:r>
              <a:rPr lang="es-MX" sz="3600" dirty="0">
                <a:solidFill>
                  <a:srgbClr val="7030A0"/>
                </a:solidFill>
              </a:rPr>
              <a:t>Modalidades de carga: </a:t>
            </a:r>
            <a:r>
              <a:rPr lang="es-MX" sz="3600" dirty="0">
                <a:solidFill>
                  <a:srgbClr val="C00000"/>
                </a:solidFill>
              </a:rPr>
              <a:t>relación básica</a:t>
            </a:r>
          </a:p>
          <a:p>
            <a:pPr algn="ctr"/>
            <a:r>
              <a:rPr lang="es-MX" sz="2000" dirty="0">
                <a:solidFill>
                  <a:srgbClr val="7030A0"/>
                </a:solidFill>
              </a:rPr>
              <a:t>Articulo 70 fracción XVII</a:t>
            </a:r>
          </a:p>
        </p:txBody>
      </p:sp>
      <p:sp>
        <p:nvSpPr>
          <p:cNvPr id="15" name="CuadroTexto 3"/>
          <p:cNvSpPr txBox="1"/>
          <p:nvPr/>
        </p:nvSpPr>
        <p:spPr>
          <a:xfrm>
            <a:off x="10131514" y="1381038"/>
            <a:ext cx="1728192" cy="2031325"/>
          </a:xfrm>
          <a:prstGeom prst="rect">
            <a:avLst/>
          </a:prstGeom>
          <a:solidFill>
            <a:srgbClr val="006C31">
              <a:alpha val="46000"/>
            </a:srgbClr>
          </a:solidFill>
        </p:spPr>
        <p:txBody>
          <a:bodyPr wrap="square" rtlCol="0">
            <a:spAutoFit/>
          </a:bodyPr>
          <a:lstStyle/>
          <a:p>
            <a:pPr algn="just"/>
            <a:r>
              <a:rPr lang="es-MX" sz="1400" dirty="0">
                <a:latin typeface="Arial" panose="020B0604020202020204" pitchFamily="34" charset="0"/>
                <a:cs typeface="Arial" panose="020B0604020202020204" pitchFamily="34" charset="0"/>
              </a:rPr>
              <a:t>El registro de la fila 8 (verde), de la tabla principal o “reporte de formatos”, se relaciona con las filas 4, 5 y 6 de la tabla secundaria o Tabla_334596.</a:t>
            </a:r>
          </a:p>
        </p:txBody>
      </p:sp>
      <p:sp>
        <p:nvSpPr>
          <p:cNvPr id="16" name="CuadroTexto 3"/>
          <p:cNvSpPr txBox="1"/>
          <p:nvPr/>
        </p:nvSpPr>
        <p:spPr>
          <a:xfrm>
            <a:off x="10131514" y="3862484"/>
            <a:ext cx="1728192" cy="2031325"/>
          </a:xfrm>
          <a:prstGeom prst="rect">
            <a:avLst/>
          </a:prstGeom>
          <a:solidFill>
            <a:srgbClr val="F0FF5D"/>
          </a:solidFill>
        </p:spPr>
        <p:txBody>
          <a:bodyPr wrap="square" rtlCol="0">
            <a:spAutoFit/>
          </a:bodyPr>
          <a:lstStyle/>
          <a:p>
            <a:pPr algn="just"/>
            <a:r>
              <a:rPr lang="es-MX" sz="1400" dirty="0">
                <a:latin typeface="Arial" panose="020B0604020202020204" pitchFamily="34" charset="0"/>
                <a:cs typeface="Arial" panose="020B0604020202020204" pitchFamily="34" charset="0"/>
              </a:rPr>
              <a:t>El registro de la fila 9 (amarillo), de la tabla principal o “Reporte de Formatos”, se relaciona con las filas 7, 8 y 9 de la tabla secundaria o Tabla_334596.</a:t>
            </a:r>
          </a:p>
        </p:txBody>
      </p:sp>
      <p:pic>
        <p:nvPicPr>
          <p:cNvPr id="17" name="9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33491" y="7038677"/>
            <a:ext cx="1185212" cy="561627"/>
          </a:xfrm>
          <a:prstGeom prst="rect">
            <a:avLst/>
          </a:prstGeom>
        </p:spPr>
      </p:pic>
    </p:spTree>
    <p:extLst>
      <p:ext uri="{BB962C8B-B14F-4D97-AF65-F5344CB8AC3E}">
        <p14:creationId xmlns:p14="http://schemas.microsoft.com/office/powerpoint/2010/main" val="23907240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3"/>
          <p:cNvSpPr txBox="1"/>
          <p:nvPr/>
        </p:nvSpPr>
        <p:spPr>
          <a:xfrm>
            <a:off x="2126705" y="892257"/>
            <a:ext cx="8712968" cy="5570756"/>
          </a:xfrm>
          <a:prstGeom prst="rect">
            <a:avLst/>
          </a:prstGeom>
          <a:noFill/>
        </p:spPr>
        <p:txBody>
          <a:bodyPr wrap="square" rtlCol="0">
            <a:spAutoFit/>
          </a:bodyPr>
          <a:lstStyle/>
          <a:p>
            <a:pPr algn="just"/>
            <a:r>
              <a:rPr lang="es-MX" sz="2000" dirty="0">
                <a:solidFill>
                  <a:srgbClr val="7030A0"/>
                </a:solidFill>
                <a:latin typeface="Arial" panose="020B0604020202020204" pitchFamily="34" charset="0"/>
                <a:cs typeface="Arial" panose="020B0604020202020204" pitchFamily="34" charset="0"/>
              </a:rPr>
              <a:t>Cómo se mencionó anteriormente, una relación múltiple permite vincular varios registros de la tabla principal con uno o varios registros de una hoja secundaria que tengan el mismo ID (bloque), sin embargo, se debe tener mucho cuidado con ésta funcionalidad ya que por cada registro de la tabla principal, el sistema copiará, a la base de datos, el número de registros asociados en la hoja secundaria. En otras palabras, el número final de registros de la tabla secundaría (en la base de datos) será el resultado de la multiplicación de los registros de la tabla secundaria por el número de registros de la tabla principal con el mismo ID.</a:t>
            </a:r>
          </a:p>
          <a:p>
            <a:pPr algn="just"/>
            <a:endParaRPr lang="es-MX" sz="2000" dirty="0">
              <a:solidFill>
                <a:srgbClr val="7030A0"/>
              </a:solidFill>
              <a:latin typeface="Arial" panose="020B0604020202020204" pitchFamily="34" charset="0"/>
              <a:cs typeface="Arial" panose="020B0604020202020204" pitchFamily="34" charset="0"/>
            </a:endParaRPr>
          </a:p>
          <a:p>
            <a:pPr algn="just"/>
            <a:r>
              <a:rPr lang="es-MX" sz="2000" dirty="0">
                <a:solidFill>
                  <a:srgbClr val="7030A0"/>
                </a:solidFill>
                <a:latin typeface="Arial" panose="020B0604020202020204" pitchFamily="34" charset="0"/>
                <a:cs typeface="Arial" panose="020B0604020202020204" pitchFamily="34" charset="0"/>
              </a:rPr>
              <a:t>Para ejemplificar esta funcionalidad la dividiremos en dos casos</a:t>
            </a:r>
          </a:p>
          <a:p>
            <a:pPr algn="just"/>
            <a:endParaRPr lang="es-MX" sz="2000" dirty="0">
              <a:solidFill>
                <a:srgbClr val="7030A0"/>
              </a:solidFill>
              <a:latin typeface="Arial" panose="020B0604020202020204" pitchFamily="34" charset="0"/>
              <a:cs typeface="Arial" panose="020B0604020202020204" pitchFamily="34" charset="0"/>
            </a:endParaRPr>
          </a:p>
          <a:p>
            <a:pPr marL="342900" indent="-342900" algn="just">
              <a:buFont typeface="+mj-lt"/>
              <a:buAutoNum type="arabicPeriod"/>
            </a:pPr>
            <a:r>
              <a:rPr lang="es-MX" sz="2000" dirty="0">
                <a:solidFill>
                  <a:srgbClr val="7030A0"/>
                </a:solidFill>
                <a:latin typeface="Arial" panose="020B0604020202020204" pitchFamily="34" charset="0"/>
                <a:cs typeface="Arial" panose="020B0604020202020204" pitchFamily="34" charset="0"/>
              </a:rPr>
              <a:t>Cuando se relacionan varios registros de la tabla principal con un solo registro de la tabla secundaria.</a:t>
            </a:r>
          </a:p>
          <a:p>
            <a:pPr marL="342900" indent="-342900" algn="just">
              <a:buFont typeface="+mj-lt"/>
              <a:buAutoNum type="arabicPeriod"/>
            </a:pPr>
            <a:endParaRPr lang="es-MX" sz="2000" dirty="0">
              <a:solidFill>
                <a:srgbClr val="7030A0"/>
              </a:solidFill>
              <a:latin typeface="Arial" panose="020B0604020202020204" pitchFamily="34" charset="0"/>
              <a:cs typeface="Arial" panose="020B0604020202020204" pitchFamily="34" charset="0"/>
            </a:endParaRPr>
          </a:p>
          <a:p>
            <a:pPr marL="342900" indent="-342900" algn="just">
              <a:buFont typeface="+mj-lt"/>
              <a:buAutoNum type="arabicPeriod"/>
            </a:pPr>
            <a:r>
              <a:rPr lang="es-MX" sz="2000" dirty="0">
                <a:solidFill>
                  <a:srgbClr val="7030A0"/>
                </a:solidFill>
                <a:latin typeface="Arial" panose="020B0604020202020204" pitchFamily="34" charset="0"/>
                <a:cs typeface="Arial" panose="020B0604020202020204" pitchFamily="34" charset="0"/>
              </a:rPr>
              <a:t>Cuando se relacionan varios registros de la tabla principal, con varios registros de la tabla secundaria.</a:t>
            </a:r>
          </a:p>
          <a:p>
            <a:pPr algn="just"/>
            <a:endParaRPr lang="es-MX" sz="1600" dirty="0">
              <a:solidFill>
                <a:srgbClr val="7030A0"/>
              </a:solidFill>
              <a:latin typeface="Arial" panose="020B0604020202020204" pitchFamily="34" charset="0"/>
              <a:cs typeface="Arial" panose="020B0604020202020204" pitchFamily="34" charset="0"/>
            </a:endParaRPr>
          </a:p>
        </p:txBody>
      </p:sp>
      <p:sp>
        <p:nvSpPr>
          <p:cNvPr id="4" name="CuadroTexto 3"/>
          <p:cNvSpPr txBox="1"/>
          <p:nvPr/>
        </p:nvSpPr>
        <p:spPr>
          <a:xfrm>
            <a:off x="774378" y="103926"/>
            <a:ext cx="11417622" cy="646331"/>
          </a:xfrm>
          <a:prstGeom prst="rect">
            <a:avLst/>
          </a:prstGeom>
          <a:noFill/>
        </p:spPr>
        <p:txBody>
          <a:bodyPr wrap="square" rtlCol="0">
            <a:spAutoFit/>
          </a:bodyPr>
          <a:lstStyle/>
          <a:p>
            <a:pPr algn="ctr"/>
            <a:r>
              <a:rPr lang="es-MX" sz="3600" dirty="0">
                <a:solidFill>
                  <a:srgbClr val="7030A0"/>
                </a:solidFill>
              </a:rPr>
              <a:t>Modalidades de carga: </a:t>
            </a:r>
            <a:r>
              <a:rPr lang="es-MX" sz="3600" dirty="0">
                <a:solidFill>
                  <a:srgbClr val="C00000"/>
                </a:solidFill>
              </a:rPr>
              <a:t>relación múltiple</a:t>
            </a:r>
          </a:p>
        </p:txBody>
      </p:sp>
      <p:pic>
        <p:nvPicPr>
          <p:cNvPr id="5"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3491" y="7038677"/>
            <a:ext cx="1185212" cy="561627"/>
          </a:xfrm>
          <a:prstGeom prst="rect">
            <a:avLst/>
          </a:prstGeom>
        </p:spPr>
      </p:pic>
    </p:spTree>
    <p:extLst>
      <p:ext uri="{BB962C8B-B14F-4D97-AF65-F5344CB8AC3E}">
        <p14:creationId xmlns:p14="http://schemas.microsoft.com/office/powerpoint/2010/main" val="6951557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3"/>
          <p:cNvSpPr txBox="1"/>
          <p:nvPr/>
        </p:nvSpPr>
        <p:spPr>
          <a:xfrm>
            <a:off x="1764090" y="934465"/>
            <a:ext cx="9897823" cy="2677656"/>
          </a:xfrm>
          <a:prstGeom prst="rect">
            <a:avLst/>
          </a:prstGeom>
          <a:noFill/>
        </p:spPr>
        <p:txBody>
          <a:bodyPr wrap="square" rtlCol="0">
            <a:spAutoFit/>
          </a:bodyPr>
          <a:lstStyle/>
          <a:p>
            <a:pPr algn="just"/>
            <a:r>
              <a:rPr lang="es-MX" sz="2400" b="1" dirty="0">
                <a:solidFill>
                  <a:srgbClr val="7030A0"/>
                </a:solidFill>
                <a:latin typeface="Arial" panose="020B0604020202020204" pitchFamily="34" charset="0"/>
                <a:cs typeface="Arial" panose="020B0604020202020204" pitchFamily="34" charset="0"/>
              </a:rPr>
              <a:t>1.- Relación de varios registros de la tabla principal con un registro de la tabla secundaria.</a:t>
            </a:r>
          </a:p>
          <a:p>
            <a:pPr algn="just"/>
            <a:endParaRPr lang="es-MX" sz="2000" b="1" dirty="0">
              <a:solidFill>
                <a:srgbClr val="7030A0"/>
              </a:solidFill>
              <a:latin typeface="Arial" panose="020B0604020202020204" pitchFamily="34" charset="0"/>
              <a:cs typeface="Arial" panose="020B0604020202020204" pitchFamily="34" charset="0"/>
            </a:endParaRPr>
          </a:p>
          <a:p>
            <a:pPr algn="just"/>
            <a:r>
              <a:rPr lang="es-MX" sz="2000" dirty="0">
                <a:solidFill>
                  <a:srgbClr val="7030A0"/>
                </a:solidFill>
                <a:latin typeface="Arial" panose="020B0604020202020204" pitchFamily="34" charset="0"/>
                <a:cs typeface="Arial" panose="020B0604020202020204" pitchFamily="34" charset="0"/>
              </a:rPr>
              <a:t>Esta funcionalidad es útil para fracciones dónde los datos de las tablas secundarias son los mismos para dos o más registros de la tabla principal. Supondremos que un sujeto obligado debe registrar los trámites que presta y éstos trámites los brinda en el mismo domicilio. En el siguiente cuadro se observa el listado de trámites con el mismo domicilio (artículo 70, fracción XX)</a:t>
            </a:r>
          </a:p>
        </p:txBody>
      </p:sp>
      <p:sp>
        <p:nvSpPr>
          <p:cNvPr id="4" name="CuadroTexto 3"/>
          <p:cNvSpPr txBox="1"/>
          <p:nvPr/>
        </p:nvSpPr>
        <p:spPr>
          <a:xfrm>
            <a:off x="774378" y="103926"/>
            <a:ext cx="11224334" cy="646331"/>
          </a:xfrm>
          <a:prstGeom prst="rect">
            <a:avLst/>
          </a:prstGeom>
          <a:noFill/>
        </p:spPr>
        <p:txBody>
          <a:bodyPr wrap="square" rtlCol="0">
            <a:spAutoFit/>
          </a:bodyPr>
          <a:lstStyle/>
          <a:p>
            <a:pPr algn="ctr"/>
            <a:r>
              <a:rPr lang="es-MX" sz="3600" dirty="0">
                <a:solidFill>
                  <a:srgbClr val="7030A0"/>
                </a:solidFill>
              </a:rPr>
              <a:t>Modalidades de carga: </a:t>
            </a:r>
            <a:r>
              <a:rPr lang="es-MX" sz="3600" dirty="0">
                <a:solidFill>
                  <a:srgbClr val="C00000"/>
                </a:solidFill>
              </a:rPr>
              <a:t>relación múltiple</a:t>
            </a:r>
          </a:p>
        </p:txBody>
      </p:sp>
      <p:graphicFrame>
        <p:nvGraphicFramePr>
          <p:cNvPr id="5" name="Tabla 4"/>
          <p:cNvGraphicFramePr>
            <a:graphicFrameLocks noGrp="1"/>
          </p:cNvGraphicFramePr>
          <p:nvPr>
            <p:extLst>
              <p:ext uri="{D42A27DB-BD31-4B8C-83A1-F6EECF244321}">
                <p14:modId xmlns:p14="http://schemas.microsoft.com/office/powerpoint/2010/main" val="3894985066"/>
              </p:ext>
            </p:extLst>
          </p:nvPr>
        </p:nvGraphicFramePr>
        <p:xfrm>
          <a:off x="2689016" y="3612121"/>
          <a:ext cx="8047970" cy="2855857"/>
        </p:xfrm>
        <a:graphic>
          <a:graphicData uri="http://schemas.openxmlformats.org/drawingml/2006/table">
            <a:tbl>
              <a:tblPr/>
              <a:tblGrid>
                <a:gridCol w="1913172">
                  <a:extLst>
                    <a:ext uri="{9D8B030D-6E8A-4147-A177-3AD203B41FA5}">
                      <a16:colId xmlns:a16="http://schemas.microsoft.com/office/drawing/2014/main" val="645260462"/>
                    </a:ext>
                  </a:extLst>
                </a:gridCol>
                <a:gridCol w="1486265">
                  <a:extLst>
                    <a:ext uri="{9D8B030D-6E8A-4147-A177-3AD203B41FA5}">
                      <a16:colId xmlns:a16="http://schemas.microsoft.com/office/drawing/2014/main" val="581819800"/>
                    </a:ext>
                  </a:extLst>
                </a:gridCol>
                <a:gridCol w="1470455">
                  <a:extLst>
                    <a:ext uri="{9D8B030D-6E8A-4147-A177-3AD203B41FA5}">
                      <a16:colId xmlns:a16="http://schemas.microsoft.com/office/drawing/2014/main" val="728446331"/>
                    </a:ext>
                  </a:extLst>
                </a:gridCol>
                <a:gridCol w="964492">
                  <a:extLst>
                    <a:ext uri="{9D8B030D-6E8A-4147-A177-3AD203B41FA5}">
                      <a16:colId xmlns:a16="http://schemas.microsoft.com/office/drawing/2014/main" val="1489966288"/>
                    </a:ext>
                  </a:extLst>
                </a:gridCol>
                <a:gridCol w="996114">
                  <a:extLst>
                    <a:ext uri="{9D8B030D-6E8A-4147-A177-3AD203B41FA5}">
                      <a16:colId xmlns:a16="http://schemas.microsoft.com/office/drawing/2014/main" val="506281424"/>
                    </a:ext>
                  </a:extLst>
                </a:gridCol>
                <a:gridCol w="1217472">
                  <a:extLst>
                    <a:ext uri="{9D8B030D-6E8A-4147-A177-3AD203B41FA5}">
                      <a16:colId xmlns:a16="http://schemas.microsoft.com/office/drawing/2014/main" val="586432560"/>
                    </a:ext>
                  </a:extLst>
                </a:gridCol>
              </a:tblGrid>
              <a:tr h="947890">
                <a:tc>
                  <a:txBody>
                    <a:bodyPr/>
                    <a:lstStyle/>
                    <a:p>
                      <a:pPr algn="ctr" fontAlgn="ctr"/>
                      <a:r>
                        <a:rPr lang="es-MX" sz="1800" b="1" i="0" u="none" strike="noStrike" dirty="0">
                          <a:solidFill>
                            <a:srgbClr val="FFFFFF"/>
                          </a:solidFill>
                          <a:effectLst/>
                          <a:latin typeface="Calibri" panose="020F0502020204030204" pitchFamily="34" charset="0"/>
                        </a:rPr>
                        <a:t>Nombre del trámite</a:t>
                      </a:r>
                    </a:p>
                  </a:txBody>
                  <a:tcPr marL="9525" marR="9525" marT="9525"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tc>
                  <a:txBody>
                    <a:bodyPr/>
                    <a:lstStyle/>
                    <a:p>
                      <a:pPr algn="ctr" fontAlgn="ctr"/>
                      <a:r>
                        <a:rPr lang="es-MX" sz="1800" b="1" i="0" u="none" strike="noStrike" dirty="0">
                          <a:solidFill>
                            <a:srgbClr val="FFFFFF"/>
                          </a:solidFill>
                          <a:effectLst/>
                          <a:latin typeface="Calibri" panose="020F0502020204030204" pitchFamily="34" charset="0"/>
                        </a:rPr>
                        <a:t> Tipo de Vialidad</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tc>
                  <a:txBody>
                    <a:bodyPr/>
                    <a:lstStyle/>
                    <a:p>
                      <a:pPr algn="ctr" fontAlgn="ctr"/>
                      <a:r>
                        <a:rPr lang="es-MX" sz="1800" b="1" i="0" u="none" strike="noStrike" dirty="0">
                          <a:solidFill>
                            <a:srgbClr val="FFFFFF"/>
                          </a:solidFill>
                          <a:effectLst/>
                          <a:latin typeface="Calibri" panose="020F0502020204030204" pitchFamily="34" charset="0"/>
                        </a:rPr>
                        <a:t> Nombre de Validad</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tc>
                  <a:txBody>
                    <a:bodyPr/>
                    <a:lstStyle/>
                    <a:p>
                      <a:pPr algn="ctr" fontAlgn="ctr"/>
                      <a:r>
                        <a:rPr lang="es-MX" sz="1800" b="1" i="0" u="none" strike="noStrike" dirty="0">
                          <a:solidFill>
                            <a:srgbClr val="FFFFFF"/>
                          </a:solidFill>
                          <a:effectLst/>
                          <a:latin typeface="Calibri" panose="020F0502020204030204" pitchFamily="34" charset="0"/>
                        </a:rPr>
                        <a:t> Número Exterior</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tc>
                  <a:txBody>
                    <a:bodyPr/>
                    <a:lstStyle/>
                    <a:p>
                      <a:pPr algn="ctr" fontAlgn="ctr"/>
                      <a:r>
                        <a:rPr lang="es-MX" sz="1800" b="1" i="0" u="none" strike="noStrike" dirty="0">
                          <a:solidFill>
                            <a:srgbClr val="FFFFFF"/>
                          </a:solidFill>
                          <a:effectLst/>
                          <a:latin typeface="Calibri" panose="020F0502020204030204" pitchFamily="34" charset="0"/>
                        </a:rPr>
                        <a:t> Número Interior</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tc>
                  <a:txBody>
                    <a:bodyPr/>
                    <a:lstStyle/>
                    <a:p>
                      <a:pPr algn="ctr" fontAlgn="ctr"/>
                      <a:r>
                        <a:rPr lang="es-MX" sz="1800" b="1" i="0" u="none" strike="noStrike" dirty="0">
                          <a:solidFill>
                            <a:srgbClr val="FFFFFF"/>
                          </a:solidFill>
                          <a:effectLst/>
                          <a:latin typeface="Calibri" panose="020F0502020204030204" pitchFamily="34" charset="0"/>
                        </a:rPr>
                        <a:t> Tipo de Asentamiento</a:t>
                      </a:r>
                    </a:p>
                  </a:txBody>
                  <a:tcPr marL="9525" marR="9525" marT="9525" marB="0" anchor="ctr">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70AD47"/>
                    </a:solidFill>
                  </a:tcPr>
                </a:tc>
                <a:extLst>
                  <a:ext uri="{0D108BD9-81ED-4DB2-BD59-A6C34878D82A}">
                    <a16:rowId xmlns:a16="http://schemas.microsoft.com/office/drawing/2014/main" val="3147537424"/>
                  </a:ext>
                </a:extLst>
              </a:tr>
              <a:tr h="635989">
                <a:tc>
                  <a:txBody>
                    <a:bodyPr/>
                    <a:lstStyle/>
                    <a:p>
                      <a:pPr algn="l" fontAlgn="ctr"/>
                      <a:r>
                        <a:rPr lang="es-MX" sz="1800" b="0" i="0" u="none" strike="noStrike" dirty="0">
                          <a:solidFill>
                            <a:srgbClr val="000000"/>
                          </a:solidFill>
                          <a:effectLst/>
                          <a:latin typeface="Calibri" panose="020F0502020204030204" pitchFamily="34" charset="0"/>
                        </a:rPr>
                        <a:t>Solicitudes de Información</a:t>
                      </a:r>
                    </a:p>
                  </a:txBody>
                  <a:tcPr marL="9525" marR="9525" marT="9525"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ctr"/>
                      <a:r>
                        <a:rPr lang="es-MX" sz="1800" b="0" i="0" u="none" strike="noStrike" dirty="0">
                          <a:solidFill>
                            <a:srgbClr val="000000"/>
                          </a:solidFill>
                          <a:effectLst/>
                          <a:latin typeface="Calibri" panose="020F0502020204030204" pitchFamily="34" charset="0"/>
                        </a:rPr>
                        <a:t>Avenida</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ctr"/>
                      <a:r>
                        <a:rPr lang="es-MX" sz="1800" b="0" i="0" u="none" strike="noStrike" dirty="0">
                          <a:solidFill>
                            <a:srgbClr val="000000"/>
                          </a:solidFill>
                          <a:effectLst/>
                          <a:latin typeface="Calibri" panose="020F0502020204030204" pitchFamily="34" charset="0"/>
                        </a:rPr>
                        <a:t>Insurgentes Sur</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ctr"/>
                      <a:r>
                        <a:rPr lang="es-MX" sz="1800" b="0" i="0" u="none" strike="noStrike" dirty="0">
                          <a:solidFill>
                            <a:srgbClr val="000000"/>
                          </a:solidFill>
                          <a:effectLst/>
                          <a:latin typeface="Calibri" panose="020F0502020204030204" pitchFamily="34" charset="0"/>
                        </a:rPr>
                        <a:t>3211</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ctr"/>
                      <a:endParaRPr lang="es-MX" sz="18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ctr"/>
                      <a:r>
                        <a:rPr lang="es-MX" sz="1800" b="0" i="0" u="none" strike="noStrike" dirty="0">
                          <a:solidFill>
                            <a:srgbClr val="000000"/>
                          </a:solidFill>
                          <a:effectLst/>
                          <a:latin typeface="Calibri" panose="020F0502020204030204" pitchFamily="34" charset="0"/>
                        </a:rPr>
                        <a:t>Colonia</a:t>
                      </a:r>
                    </a:p>
                  </a:txBody>
                  <a:tcPr marL="9525" marR="9525" marT="9525" marB="0" anchor="ctr">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2593867236"/>
                  </a:ext>
                </a:extLst>
              </a:tr>
              <a:tr h="635989">
                <a:tc>
                  <a:txBody>
                    <a:bodyPr/>
                    <a:lstStyle/>
                    <a:p>
                      <a:pPr algn="l" fontAlgn="ctr"/>
                      <a:r>
                        <a:rPr lang="es-MX" sz="1800" b="0" i="0" u="none" strike="noStrike">
                          <a:solidFill>
                            <a:srgbClr val="000000"/>
                          </a:solidFill>
                          <a:effectLst/>
                          <a:latin typeface="Calibri" panose="020F0502020204030204" pitchFamily="34" charset="0"/>
                        </a:rPr>
                        <a:t>Solicitudes de Datos Personales</a:t>
                      </a:r>
                    </a:p>
                  </a:txBody>
                  <a:tcPr marL="9525" marR="9525" marT="9525"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l" fontAlgn="ctr"/>
                      <a:r>
                        <a:rPr lang="es-MX" sz="1800" b="0" i="0" u="none" strike="noStrike">
                          <a:solidFill>
                            <a:srgbClr val="000000"/>
                          </a:solidFill>
                          <a:effectLst/>
                          <a:latin typeface="Calibri" panose="020F0502020204030204" pitchFamily="34" charset="0"/>
                        </a:rPr>
                        <a:t>Avenida</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l" fontAlgn="ctr"/>
                      <a:r>
                        <a:rPr lang="es-MX" sz="1800" b="0" i="0" u="none" strike="noStrike" dirty="0">
                          <a:solidFill>
                            <a:srgbClr val="000000"/>
                          </a:solidFill>
                          <a:effectLst/>
                          <a:latin typeface="Calibri" panose="020F0502020204030204" pitchFamily="34" charset="0"/>
                        </a:rPr>
                        <a:t>Insurgentes Sur</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l" fontAlgn="ctr"/>
                      <a:r>
                        <a:rPr lang="es-MX" sz="1800" b="0" i="0" u="none" strike="noStrike" dirty="0">
                          <a:solidFill>
                            <a:srgbClr val="000000"/>
                          </a:solidFill>
                          <a:effectLst/>
                          <a:latin typeface="Calibri" panose="020F0502020204030204" pitchFamily="34" charset="0"/>
                        </a:rPr>
                        <a:t>3212</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l" fontAlgn="ctr"/>
                      <a:endParaRPr lang="es-MX" sz="18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tc>
                  <a:txBody>
                    <a:bodyPr/>
                    <a:lstStyle/>
                    <a:p>
                      <a:pPr algn="l" fontAlgn="ctr"/>
                      <a:r>
                        <a:rPr lang="es-MX" sz="1800" b="0" i="0" u="none" strike="noStrike" dirty="0">
                          <a:solidFill>
                            <a:srgbClr val="000000"/>
                          </a:solidFill>
                          <a:effectLst/>
                          <a:latin typeface="Calibri" panose="020F0502020204030204" pitchFamily="34" charset="0"/>
                        </a:rPr>
                        <a:t>Colonia</a:t>
                      </a:r>
                    </a:p>
                  </a:txBody>
                  <a:tcPr marL="9525" marR="9525" marT="9525" marB="0" anchor="ctr">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tcPr>
                </a:tc>
                <a:extLst>
                  <a:ext uri="{0D108BD9-81ED-4DB2-BD59-A6C34878D82A}">
                    <a16:rowId xmlns:a16="http://schemas.microsoft.com/office/drawing/2014/main" val="1189853838"/>
                  </a:ext>
                </a:extLst>
              </a:tr>
              <a:tr h="635989">
                <a:tc>
                  <a:txBody>
                    <a:bodyPr/>
                    <a:lstStyle/>
                    <a:p>
                      <a:pPr algn="l" fontAlgn="ctr"/>
                      <a:r>
                        <a:rPr lang="es-MX" sz="1800" b="0" i="0" u="none" strike="noStrike">
                          <a:solidFill>
                            <a:srgbClr val="000000"/>
                          </a:solidFill>
                          <a:effectLst/>
                          <a:latin typeface="Calibri" panose="020F0502020204030204" pitchFamily="34" charset="0"/>
                        </a:rPr>
                        <a:t>Denuncia</a:t>
                      </a:r>
                    </a:p>
                  </a:txBody>
                  <a:tcPr marL="9525" marR="9525" marT="9525" marB="0" anchor="ctr">
                    <a:lnL w="6350" cap="flat" cmpd="sng" algn="ctr">
                      <a:solidFill>
                        <a:srgbClr val="A9D08E"/>
                      </a:solidFill>
                      <a:prstDash val="solid"/>
                      <a:round/>
                      <a:headEnd type="none" w="med" len="med"/>
                      <a:tailEnd type="none" w="med" len="med"/>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ctr"/>
                      <a:r>
                        <a:rPr lang="es-MX" sz="1800" b="0" i="0" u="none" strike="noStrike">
                          <a:solidFill>
                            <a:srgbClr val="000000"/>
                          </a:solidFill>
                          <a:effectLst/>
                          <a:latin typeface="Calibri" panose="020F0502020204030204" pitchFamily="34" charset="0"/>
                        </a:rPr>
                        <a:t>Avenida</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ctr"/>
                      <a:r>
                        <a:rPr lang="es-MX" sz="1800" b="0" i="0" u="none" strike="noStrike" dirty="0">
                          <a:solidFill>
                            <a:srgbClr val="000000"/>
                          </a:solidFill>
                          <a:effectLst/>
                          <a:latin typeface="Calibri" panose="020F0502020204030204" pitchFamily="34" charset="0"/>
                        </a:rPr>
                        <a:t>Insurgentes Sur</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ctr"/>
                      <a:r>
                        <a:rPr lang="es-MX" sz="1800" b="0" i="0" u="none" strike="noStrike" dirty="0">
                          <a:solidFill>
                            <a:srgbClr val="000000"/>
                          </a:solidFill>
                          <a:effectLst/>
                          <a:latin typeface="Calibri" panose="020F0502020204030204" pitchFamily="34" charset="0"/>
                        </a:rPr>
                        <a:t>3213</a:t>
                      </a: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ctr"/>
                      <a:endParaRPr lang="es-MX" sz="1800" b="0" i="0" u="none" strike="noStrike" dirty="0">
                        <a:solidFill>
                          <a:srgbClr val="000000"/>
                        </a:solidFill>
                        <a:effectLst/>
                        <a:latin typeface="Calibri" panose="020F0502020204030204" pitchFamily="34" charset="0"/>
                      </a:endParaRPr>
                    </a:p>
                  </a:txBody>
                  <a:tcPr marL="9525" marR="9525" marT="9525" marB="0" anchor="ctr">
                    <a:lnL>
                      <a:noFill/>
                    </a:lnL>
                    <a:lnR>
                      <a:noFill/>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tc>
                  <a:txBody>
                    <a:bodyPr/>
                    <a:lstStyle/>
                    <a:p>
                      <a:pPr algn="l" fontAlgn="ctr"/>
                      <a:r>
                        <a:rPr lang="es-MX" sz="1800" b="0" i="0" u="none" strike="noStrike" dirty="0">
                          <a:solidFill>
                            <a:srgbClr val="000000"/>
                          </a:solidFill>
                          <a:effectLst/>
                          <a:latin typeface="Calibri" panose="020F0502020204030204" pitchFamily="34" charset="0"/>
                        </a:rPr>
                        <a:t>Colonia</a:t>
                      </a:r>
                    </a:p>
                  </a:txBody>
                  <a:tcPr marL="9525" marR="9525" marT="9525" marB="0" anchor="ctr">
                    <a:lnL>
                      <a:noFill/>
                    </a:lnL>
                    <a:lnR w="6350" cap="flat" cmpd="sng" algn="ctr">
                      <a:solidFill>
                        <a:srgbClr val="A9D08E"/>
                      </a:solidFill>
                      <a:prstDash val="solid"/>
                      <a:round/>
                      <a:headEnd type="none" w="med" len="med"/>
                      <a:tailEnd type="none" w="med" len="med"/>
                    </a:lnR>
                    <a:lnT w="6350" cap="flat" cmpd="sng" algn="ctr">
                      <a:solidFill>
                        <a:srgbClr val="A9D08E"/>
                      </a:solidFill>
                      <a:prstDash val="solid"/>
                      <a:round/>
                      <a:headEnd type="none" w="med" len="med"/>
                      <a:tailEnd type="none" w="med" len="med"/>
                    </a:lnT>
                    <a:lnB w="635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3502033316"/>
                  </a:ext>
                </a:extLst>
              </a:tr>
            </a:tbl>
          </a:graphicData>
        </a:graphic>
      </p:graphicFrame>
      <p:pic>
        <p:nvPicPr>
          <p:cNvPr id="6"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3491" y="7038677"/>
            <a:ext cx="1185212" cy="561627"/>
          </a:xfrm>
          <a:prstGeom prst="rect">
            <a:avLst/>
          </a:prstGeom>
        </p:spPr>
      </p:pic>
    </p:spTree>
    <p:extLst>
      <p:ext uri="{BB962C8B-B14F-4D97-AF65-F5344CB8AC3E}">
        <p14:creationId xmlns:p14="http://schemas.microsoft.com/office/powerpoint/2010/main" val="33050092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849" y="3127395"/>
            <a:ext cx="9852141" cy="3101600"/>
          </a:xfrm>
          <a:prstGeom prst="rect">
            <a:avLst/>
          </a:prstGeom>
        </p:spPr>
      </p:pic>
      <p:sp>
        <p:nvSpPr>
          <p:cNvPr id="5" name="CuadroTexto 3"/>
          <p:cNvSpPr txBox="1"/>
          <p:nvPr/>
        </p:nvSpPr>
        <p:spPr>
          <a:xfrm>
            <a:off x="1845211" y="1311513"/>
            <a:ext cx="9950945" cy="1815882"/>
          </a:xfrm>
          <a:prstGeom prst="rect">
            <a:avLst/>
          </a:prstGeom>
          <a:noFill/>
        </p:spPr>
        <p:txBody>
          <a:bodyPr wrap="square" rtlCol="0">
            <a:spAutoFit/>
          </a:bodyPr>
          <a:lstStyle/>
          <a:p>
            <a:pPr algn="just"/>
            <a:r>
              <a:rPr lang="es-MX" sz="2400" dirty="0">
                <a:solidFill>
                  <a:srgbClr val="7030A0"/>
                </a:solidFill>
                <a:latin typeface="Arial" panose="020B0604020202020204" pitchFamily="34" charset="0"/>
                <a:cs typeface="Arial" panose="020B0604020202020204" pitchFamily="34" charset="0"/>
              </a:rPr>
              <a:t>En la tabla principal del formato Excel (Reporte de formatos) capturaremos los datos solicitados, entre otros, la denominación de los trámites y el identificador (ID) en este caso deberá ser el mismo para cada trámite, como se observa en la siguiente imagen:</a:t>
            </a:r>
          </a:p>
          <a:p>
            <a:pPr algn="just"/>
            <a:endParaRPr lang="es-MX" sz="1600" dirty="0">
              <a:solidFill>
                <a:srgbClr val="7030A0"/>
              </a:solidFill>
              <a:latin typeface="Arial" panose="020B0604020202020204" pitchFamily="34" charset="0"/>
              <a:cs typeface="Arial" panose="020B0604020202020204" pitchFamily="34" charset="0"/>
            </a:endParaRPr>
          </a:p>
        </p:txBody>
      </p:sp>
      <p:sp>
        <p:nvSpPr>
          <p:cNvPr id="6" name="CuadroTexto 5"/>
          <p:cNvSpPr txBox="1"/>
          <p:nvPr/>
        </p:nvSpPr>
        <p:spPr>
          <a:xfrm>
            <a:off x="2151378" y="445441"/>
            <a:ext cx="9338612" cy="646331"/>
          </a:xfrm>
          <a:prstGeom prst="rect">
            <a:avLst/>
          </a:prstGeom>
          <a:noFill/>
        </p:spPr>
        <p:txBody>
          <a:bodyPr wrap="square" rtlCol="0">
            <a:spAutoFit/>
          </a:bodyPr>
          <a:lstStyle/>
          <a:p>
            <a:r>
              <a:rPr lang="es-MX" sz="3600" dirty="0">
                <a:solidFill>
                  <a:srgbClr val="7030A0"/>
                </a:solidFill>
              </a:rPr>
              <a:t>Modalidades de carga: relación múltiple</a:t>
            </a:r>
          </a:p>
        </p:txBody>
      </p:sp>
      <p:pic>
        <p:nvPicPr>
          <p:cNvPr id="7"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3491" y="7038677"/>
            <a:ext cx="1185212" cy="561627"/>
          </a:xfrm>
          <a:prstGeom prst="rect">
            <a:avLst/>
          </a:prstGeom>
        </p:spPr>
      </p:pic>
    </p:spTree>
    <p:extLst>
      <p:ext uri="{BB962C8B-B14F-4D97-AF65-F5344CB8AC3E}">
        <p14:creationId xmlns:p14="http://schemas.microsoft.com/office/powerpoint/2010/main" val="2551314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057955" y="3429000"/>
            <a:ext cx="9289031" cy="2862322"/>
          </a:xfrm>
          <a:prstGeom prst="rect">
            <a:avLst/>
          </a:prstGeom>
          <a:noFill/>
        </p:spPr>
        <p:txBody>
          <a:bodyPr wrap="square" rtlCol="0">
            <a:spAutoFit/>
          </a:bodyPr>
          <a:lstStyle/>
          <a:p>
            <a:pPr algn="just"/>
            <a:r>
              <a:rPr lang="es-MX" sz="2000" dirty="0">
                <a:solidFill>
                  <a:srgbClr val="7030A0"/>
                </a:solidFill>
                <a:latin typeface="Arial" panose="020B0604020202020204" pitchFamily="34" charset="0"/>
                <a:cs typeface="Arial" panose="020B0604020202020204" pitchFamily="34" charset="0"/>
              </a:rPr>
              <a:t>El cargar la información al SIPOT, el sistema copiará toda la información del registro con el identificador “1” en la tabla secundaria una vez por cada registro de la tabla principal que tenga el mismo identificador, es decir,  “1”. </a:t>
            </a:r>
          </a:p>
          <a:p>
            <a:pPr algn="just"/>
            <a:endParaRPr lang="es-MX" sz="2000" dirty="0">
              <a:solidFill>
                <a:srgbClr val="7030A0"/>
              </a:solidFill>
              <a:latin typeface="Arial" panose="020B0604020202020204" pitchFamily="34" charset="0"/>
              <a:cs typeface="Arial" panose="020B0604020202020204" pitchFamily="34" charset="0"/>
            </a:endParaRPr>
          </a:p>
          <a:p>
            <a:pPr algn="just"/>
            <a:r>
              <a:rPr lang="es-MX" sz="2000" dirty="0">
                <a:solidFill>
                  <a:srgbClr val="7030A0"/>
                </a:solidFill>
                <a:latin typeface="Arial" panose="020B0604020202020204" pitchFamily="34" charset="0"/>
                <a:cs typeface="Arial" panose="020B0604020202020204" pitchFamily="34" charset="0"/>
              </a:rPr>
              <a:t>El sistema generará un acuse que indica el número de registros cargados, tanto en la tabla secundaria como en la tabla principal. En este caso, el acuse deberá indicar que se generaron tres registros en la tabla secundaria, es decir, se creó un registro de la tabla secundaria por cada registro de la tabla principal que contenía el mismo ID.</a:t>
            </a:r>
          </a:p>
        </p:txBody>
      </p:sp>
      <p:sp>
        <p:nvSpPr>
          <p:cNvPr id="5" name="CuadroTexto 3"/>
          <p:cNvSpPr txBox="1"/>
          <p:nvPr/>
        </p:nvSpPr>
        <p:spPr>
          <a:xfrm>
            <a:off x="2103230" y="929028"/>
            <a:ext cx="9289031" cy="1261884"/>
          </a:xfrm>
          <a:prstGeom prst="rect">
            <a:avLst/>
          </a:prstGeom>
          <a:noFill/>
        </p:spPr>
        <p:txBody>
          <a:bodyPr wrap="square" rtlCol="0">
            <a:spAutoFit/>
          </a:bodyPr>
          <a:lstStyle/>
          <a:p>
            <a:pPr algn="just"/>
            <a:r>
              <a:rPr lang="es-MX" sz="2000" dirty="0">
                <a:solidFill>
                  <a:srgbClr val="7030A0"/>
                </a:solidFill>
                <a:latin typeface="Arial" panose="020B0604020202020204" pitchFamily="34" charset="0"/>
                <a:cs typeface="Arial" panose="020B0604020202020204" pitchFamily="34" charset="0"/>
              </a:rPr>
              <a:t>En la tabla secundaria, se coloca sólo una vez la dirección con la que se asociarán los tres registros de la hoja principal (Reporte de formato) y el ID será el número 1.</a:t>
            </a:r>
          </a:p>
          <a:p>
            <a:pPr algn="just"/>
            <a:endParaRPr lang="es-MX" sz="1600" dirty="0">
              <a:solidFill>
                <a:srgbClr val="7030A0"/>
              </a:solidFill>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230" y="1988345"/>
            <a:ext cx="8843992" cy="1326258"/>
          </a:xfrm>
          <a:prstGeom prst="rect">
            <a:avLst/>
          </a:prstGeom>
        </p:spPr>
      </p:pic>
      <p:sp>
        <p:nvSpPr>
          <p:cNvPr id="7" name="CuadroTexto 6"/>
          <p:cNvSpPr txBox="1"/>
          <p:nvPr/>
        </p:nvSpPr>
        <p:spPr>
          <a:xfrm>
            <a:off x="774378" y="103926"/>
            <a:ext cx="11291242" cy="646331"/>
          </a:xfrm>
          <a:prstGeom prst="rect">
            <a:avLst/>
          </a:prstGeom>
          <a:noFill/>
        </p:spPr>
        <p:txBody>
          <a:bodyPr wrap="square" rtlCol="0">
            <a:spAutoFit/>
          </a:bodyPr>
          <a:lstStyle/>
          <a:p>
            <a:pPr algn="ctr"/>
            <a:r>
              <a:rPr lang="es-MX" sz="3600" dirty="0">
                <a:solidFill>
                  <a:srgbClr val="7030A0"/>
                </a:solidFill>
              </a:rPr>
              <a:t>Modalidades de carga: relación múltiple</a:t>
            </a:r>
          </a:p>
        </p:txBody>
      </p:sp>
      <p:pic>
        <p:nvPicPr>
          <p:cNvPr id="8"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3491" y="7038677"/>
            <a:ext cx="1185212" cy="561627"/>
          </a:xfrm>
          <a:prstGeom prst="rect">
            <a:avLst/>
          </a:prstGeom>
        </p:spPr>
      </p:pic>
    </p:spTree>
    <p:extLst>
      <p:ext uri="{BB962C8B-B14F-4D97-AF65-F5344CB8AC3E}">
        <p14:creationId xmlns:p14="http://schemas.microsoft.com/office/powerpoint/2010/main" val="37181528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02369" y="103926"/>
            <a:ext cx="11262889" cy="646331"/>
          </a:xfrm>
          <a:prstGeom prst="rect">
            <a:avLst/>
          </a:prstGeom>
          <a:noFill/>
        </p:spPr>
        <p:txBody>
          <a:bodyPr wrap="square" rtlCol="0">
            <a:spAutoFit/>
          </a:bodyPr>
          <a:lstStyle/>
          <a:p>
            <a:pPr algn="ctr"/>
            <a:r>
              <a:rPr lang="es-MX" sz="3600" dirty="0">
                <a:solidFill>
                  <a:srgbClr val="7030A0"/>
                </a:solidFill>
              </a:rPr>
              <a:t>Modalidades de carga: relación múltiple</a:t>
            </a:r>
          </a:p>
        </p:txBody>
      </p:sp>
      <p:sp>
        <p:nvSpPr>
          <p:cNvPr id="5" name="CuadroTexto 3"/>
          <p:cNvSpPr txBox="1"/>
          <p:nvPr/>
        </p:nvSpPr>
        <p:spPr>
          <a:xfrm>
            <a:off x="2157811" y="750257"/>
            <a:ext cx="9289031" cy="2862322"/>
          </a:xfrm>
          <a:prstGeom prst="rect">
            <a:avLst/>
          </a:prstGeom>
          <a:noFill/>
        </p:spPr>
        <p:txBody>
          <a:bodyPr wrap="square" rtlCol="0">
            <a:spAutoFit/>
          </a:bodyPr>
          <a:lstStyle/>
          <a:p>
            <a:pPr algn="just"/>
            <a:r>
              <a:rPr lang="es-MX" sz="1800" b="1" dirty="0">
                <a:solidFill>
                  <a:srgbClr val="7030A0"/>
                </a:solidFill>
                <a:latin typeface="Arial" panose="020B0604020202020204" pitchFamily="34" charset="0"/>
                <a:cs typeface="Arial" panose="020B0604020202020204" pitchFamily="34" charset="0"/>
              </a:rPr>
              <a:t>2.- Relación de varios registros de la tabla principal con varios registros de la tabla secundaria.</a:t>
            </a:r>
          </a:p>
          <a:p>
            <a:pPr algn="just"/>
            <a:endParaRPr lang="es-MX" sz="1600" b="1" dirty="0">
              <a:solidFill>
                <a:srgbClr val="7030A0"/>
              </a:solidFill>
              <a:latin typeface="Arial" panose="020B0604020202020204" pitchFamily="34" charset="0"/>
              <a:cs typeface="Arial" panose="020B0604020202020204" pitchFamily="34" charset="0"/>
            </a:endParaRPr>
          </a:p>
          <a:p>
            <a:pPr algn="just"/>
            <a:r>
              <a:rPr lang="es-MX" sz="1600" dirty="0">
                <a:solidFill>
                  <a:srgbClr val="7030A0"/>
                </a:solidFill>
                <a:latin typeface="Arial" panose="020B0604020202020204" pitchFamily="34" charset="0"/>
                <a:cs typeface="Arial" panose="020B0604020202020204" pitchFamily="34" charset="0"/>
              </a:rPr>
              <a:t>Este ejemplo lo utilizaremos con el criterio 16, de los LTG,  de la fracción XXVIII del artículo 70, suponiendo que los mismos funcionarios públicos del Sujeto Obligado participan en las juntas de aclaraciones de dos licitaciones públicas.</a:t>
            </a:r>
          </a:p>
          <a:p>
            <a:pPr algn="just"/>
            <a:endParaRPr lang="es-MX" sz="1600" dirty="0">
              <a:solidFill>
                <a:srgbClr val="7030A0"/>
              </a:solidFill>
              <a:latin typeface="Arial" panose="020B0604020202020204" pitchFamily="34" charset="0"/>
              <a:cs typeface="Arial" panose="020B0604020202020204" pitchFamily="34" charset="0"/>
            </a:endParaRPr>
          </a:p>
          <a:p>
            <a:pPr algn="just"/>
            <a:r>
              <a:rPr lang="es-MX" sz="1600" dirty="0">
                <a:solidFill>
                  <a:srgbClr val="7030A0"/>
                </a:solidFill>
                <a:latin typeface="Arial" panose="020B0604020202020204" pitchFamily="34" charset="0"/>
                <a:cs typeface="Arial" panose="020B0604020202020204" pitchFamily="34" charset="0"/>
              </a:rPr>
              <a:t>En la hoja principal se capturarán los dos licitaciones públicas y en la columna N (Relación de los datos de los servidores públicos asistentes a la junta de aclaraciones Tabla_334308) se capturará en ambas licitaciones el número 1, como se observa en la siguiente imagen;</a:t>
            </a:r>
          </a:p>
          <a:p>
            <a:pPr algn="just"/>
            <a:endParaRPr lang="es-MX" sz="1600" dirty="0">
              <a:solidFill>
                <a:srgbClr val="7030A0"/>
              </a:solidFill>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1676" y="3429000"/>
            <a:ext cx="9675166" cy="2520733"/>
          </a:xfrm>
          <a:prstGeom prst="rect">
            <a:avLst/>
          </a:prstGeom>
        </p:spPr>
      </p:pic>
      <p:pic>
        <p:nvPicPr>
          <p:cNvPr id="7"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3491" y="7038677"/>
            <a:ext cx="1185212" cy="561627"/>
          </a:xfrm>
          <a:prstGeom prst="rect">
            <a:avLst/>
          </a:prstGeom>
        </p:spPr>
      </p:pic>
    </p:spTree>
    <p:extLst>
      <p:ext uri="{BB962C8B-B14F-4D97-AF65-F5344CB8AC3E}">
        <p14:creationId xmlns:p14="http://schemas.microsoft.com/office/powerpoint/2010/main" val="41453952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02369" y="103926"/>
            <a:ext cx="11117923" cy="646331"/>
          </a:xfrm>
          <a:prstGeom prst="rect">
            <a:avLst/>
          </a:prstGeom>
          <a:noFill/>
        </p:spPr>
        <p:txBody>
          <a:bodyPr wrap="square" rtlCol="0">
            <a:spAutoFit/>
          </a:bodyPr>
          <a:lstStyle/>
          <a:p>
            <a:pPr algn="ctr"/>
            <a:r>
              <a:rPr lang="es-MX" sz="3600" dirty="0">
                <a:solidFill>
                  <a:srgbClr val="7030A0"/>
                </a:solidFill>
              </a:rPr>
              <a:t>Modalidades de carga: relación múltiple</a:t>
            </a:r>
          </a:p>
        </p:txBody>
      </p:sp>
      <p:sp>
        <p:nvSpPr>
          <p:cNvPr id="5" name="CuadroTexto 3"/>
          <p:cNvSpPr txBox="1"/>
          <p:nvPr/>
        </p:nvSpPr>
        <p:spPr>
          <a:xfrm>
            <a:off x="1505416" y="750257"/>
            <a:ext cx="10526750" cy="830997"/>
          </a:xfrm>
          <a:prstGeom prst="rect">
            <a:avLst/>
          </a:prstGeom>
          <a:noFill/>
        </p:spPr>
        <p:txBody>
          <a:bodyPr wrap="square" rtlCol="0">
            <a:spAutoFit/>
          </a:bodyPr>
          <a:lstStyle/>
          <a:p>
            <a:pPr algn="just"/>
            <a:r>
              <a:rPr lang="es-MX" sz="1600" dirty="0">
                <a:solidFill>
                  <a:srgbClr val="7030A0"/>
                </a:solidFill>
                <a:latin typeface="Arial" panose="020B0604020202020204" pitchFamily="34" charset="0"/>
                <a:cs typeface="Arial" panose="020B0604020202020204" pitchFamily="34" charset="0"/>
              </a:rPr>
              <a:t>En la hoja secundaria se capturarán los nombres de los funcionarios públicos asistentes a la junta de aclaraciones y el mismo identificador (ID) para cada uno de ellos, </a:t>
            </a:r>
          </a:p>
          <a:p>
            <a:pPr algn="just"/>
            <a:endParaRPr lang="es-MX" sz="1600" dirty="0">
              <a:solidFill>
                <a:srgbClr val="7030A0"/>
              </a:solidFill>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6260" y="1314108"/>
            <a:ext cx="6992326" cy="3248478"/>
          </a:xfrm>
          <a:prstGeom prst="rect">
            <a:avLst/>
          </a:prstGeom>
        </p:spPr>
      </p:pic>
      <p:sp>
        <p:nvSpPr>
          <p:cNvPr id="7" name="CuadroTexto 3"/>
          <p:cNvSpPr txBox="1"/>
          <p:nvPr/>
        </p:nvSpPr>
        <p:spPr>
          <a:xfrm>
            <a:off x="1248782" y="4685614"/>
            <a:ext cx="10683023" cy="1815882"/>
          </a:xfrm>
          <a:prstGeom prst="rect">
            <a:avLst/>
          </a:prstGeom>
          <a:noFill/>
        </p:spPr>
        <p:txBody>
          <a:bodyPr wrap="square" rtlCol="0">
            <a:spAutoFit/>
          </a:bodyPr>
          <a:lstStyle/>
          <a:p>
            <a:pPr algn="just"/>
            <a:r>
              <a:rPr lang="es-MX" sz="1600" dirty="0">
                <a:solidFill>
                  <a:srgbClr val="7030A0"/>
                </a:solidFill>
                <a:latin typeface="Arial" panose="020B0604020202020204" pitchFamily="34" charset="0"/>
                <a:cs typeface="Arial" panose="020B0604020202020204" pitchFamily="34" charset="0"/>
              </a:rPr>
              <a:t>El cargar la información al SIPOT, el sistema copiará toda la información de los cinco registros el número de veces que se haya vinculado a los registros de la tabla principal, en este caso, el la tabla secundaría tendrá un total de 10 registros (5 registros de la tabla secundaria por 2 registros de la tabla principal)</a:t>
            </a:r>
          </a:p>
          <a:p>
            <a:pPr algn="just"/>
            <a:endParaRPr lang="es-MX" sz="1600" dirty="0">
              <a:solidFill>
                <a:srgbClr val="7030A0"/>
              </a:solidFill>
              <a:latin typeface="Arial" panose="020B0604020202020204" pitchFamily="34" charset="0"/>
              <a:cs typeface="Arial" panose="020B0604020202020204" pitchFamily="34" charset="0"/>
            </a:endParaRPr>
          </a:p>
          <a:p>
            <a:pPr algn="just"/>
            <a:r>
              <a:rPr lang="es-MX" sz="1600" dirty="0">
                <a:solidFill>
                  <a:srgbClr val="7030A0"/>
                </a:solidFill>
                <a:latin typeface="Arial" panose="020B0604020202020204" pitchFamily="34" charset="0"/>
                <a:cs typeface="Arial" panose="020B0604020202020204" pitchFamily="34" charset="0"/>
              </a:rPr>
              <a:t>El sistema generará un acuse que indica el número de registros cargados, tanto en la tabla </a:t>
            </a:r>
            <a:r>
              <a:rPr lang="es-MX" sz="1600" u="sng" dirty="0">
                <a:solidFill>
                  <a:srgbClr val="7030A0"/>
                </a:solidFill>
                <a:latin typeface="Arial" panose="020B0604020202020204" pitchFamily="34" charset="0"/>
                <a:cs typeface="Arial" panose="020B0604020202020204" pitchFamily="34" charset="0"/>
              </a:rPr>
              <a:t>secundaria como en la tabla principal. En este caso, el acuse deberá indicar que se generaron diez registros en la tabla secundaria y dos registros en la tabla principal.</a:t>
            </a:r>
          </a:p>
        </p:txBody>
      </p:sp>
    </p:spTree>
    <p:extLst>
      <p:ext uri="{BB962C8B-B14F-4D97-AF65-F5344CB8AC3E}">
        <p14:creationId xmlns:p14="http://schemas.microsoft.com/office/powerpoint/2010/main" val="267791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4076700" y="2299320"/>
            <a:ext cx="7899400" cy="3263279"/>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marL="742950" indent="-742950">
              <a:buFont typeface="+mj-lt"/>
              <a:buAutoNum type="arabicPeriod" startAt="5"/>
            </a:pPr>
            <a:r>
              <a:rPr lang="es-MX" sz="4000" b="1" dirty="0">
                <a:solidFill>
                  <a:srgbClr val="007365"/>
                </a:solidFill>
                <a:effectLst>
                  <a:outerShdw blurRad="38100" dist="38100" dir="2700000" algn="tl">
                    <a:srgbClr val="000000">
                      <a:alpha val="43137"/>
                    </a:srgbClr>
                  </a:outerShdw>
                </a:effectLst>
              </a:rPr>
              <a:t>Carga de información</a:t>
            </a:r>
          </a:p>
          <a:p>
            <a:pPr marL="1657350" lvl="2" indent="-742950">
              <a:buFont typeface="+mj-lt"/>
              <a:buAutoNum type="arabicPeriod" startAt="4"/>
            </a:pPr>
            <a:endParaRPr lang="es-MX" sz="967" b="1" dirty="0">
              <a:solidFill>
                <a:srgbClr val="007365"/>
              </a:solidFill>
              <a:effectLst>
                <a:outerShdw blurRad="38100" dist="38100" dir="2700000" algn="tl">
                  <a:srgbClr val="000000">
                    <a:alpha val="43137"/>
                  </a:srgbClr>
                </a:outerShdw>
              </a:effectLst>
            </a:endParaRPr>
          </a:p>
          <a:p>
            <a:pPr marL="898215" lvl="1" indent="-457200"/>
            <a:r>
              <a:rPr lang="es-MX" sz="2800" dirty="0">
                <a:solidFill>
                  <a:srgbClr val="007365"/>
                </a:solidFill>
              </a:rPr>
              <a:t>5.1 Archivos de carga masiva</a:t>
            </a:r>
          </a:p>
          <a:p>
            <a:pPr marL="898215" lvl="1" indent="-457200"/>
            <a:r>
              <a:rPr lang="es-MX" sz="2800" b="1" dirty="0">
                <a:solidFill>
                  <a:srgbClr val="0033CC"/>
                </a:solidFill>
              </a:rPr>
              <a:t>5.2 Carga de Archivos</a:t>
            </a:r>
          </a:p>
          <a:p>
            <a:pPr marL="898215" lvl="1" indent="-457200"/>
            <a:r>
              <a:rPr lang="es-MX" sz="2800" dirty="0">
                <a:solidFill>
                  <a:srgbClr val="007365"/>
                </a:solidFill>
              </a:rPr>
              <a:t>5.3 Administración de Información</a:t>
            </a:r>
          </a:p>
          <a:p>
            <a:pPr marL="898215" lvl="1" indent="-457200"/>
            <a:r>
              <a:rPr lang="es-MX" sz="2800" dirty="0">
                <a:solidFill>
                  <a:srgbClr val="007365"/>
                </a:solidFill>
              </a:rPr>
              <a:t>5.4 Opciones avanzadas (Copia/eliminación de información)</a:t>
            </a:r>
          </a:p>
        </p:txBody>
      </p:sp>
    </p:spTree>
    <p:extLst>
      <p:ext uri="{BB962C8B-B14F-4D97-AF65-F5344CB8AC3E}">
        <p14:creationId xmlns:p14="http://schemas.microsoft.com/office/powerpoint/2010/main" val="10141905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69255" y="1490198"/>
            <a:ext cx="10012943" cy="2856515"/>
          </a:xfrm>
          <a:prstGeom prst="rect">
            <a:avLst/>
          </a:prstGeom>
        </p:spPr>
      </p:pic>
      <p:sp>
        <p:nvSpPr>
          <p:cNvPr id="3" name="Título 1"/>
          <p:cNvSpPr txBox="1">
            <a:spLocks/>
          </p:cNvSpPr>
          <p:nvPr/>
        </p:nvSpPr>
        <p:spPr>
          <a:xfrm>
            <a:off x="1371600" y="323586"/>
            <a:ext cx="10044112" cy="1030288"/>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3600" b="1" dirty="0">
                <a:solidFill>
                  <a:srgbClr val="7030A0"/>
                </a:solidFill>
              </a:rPr>
              <a:t>Selección de parámetros</a:t>
            </a:r>
          </a:p>
        </p:txBody>
      </p:sp>
      <p:sp>
        <p:nvSpPr>
          <p:cNvPr id="4" name="Elipse 3"/>
          <p:cNvSpPr/>
          <p:nvPr/>
        </p:nvSpPr>
        <p:spPr>
          <a:xfrm>
            <a:off x="7663871" y="2281936"/>
            <a:ext cx="3067657" cy="28750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5" name="Conector recto de flecha 4"/>
          <p:cNvCxnSpPr>
            <a:cxnSpLocks/>
            <a:stCxn id="6" idx="3"/>
            <a:endCxn id="4" idx="2"/>
          </p:cNvCxnSpPr>
          <p:nvPr/>
        </p:nvCxnSpPr>
        <p:spPr>
          <a:xfrm flipV="1">
            <a:off x="5343177" y="2425690"/>
            <a:ext cx="2320694" cy="2901785"/>
          </a:xfrm>
          <a:prstGeom prst="straightConnector1">
            <a:avLst/>
          </a:prstGeom>
          <a:ln w="57150">
            <a:solidFill>
              <a:srgbClr val="68AA3B"/>
            </a:solidFill>
            <a:tailEnd type="triangle"/>
          </a:ln>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2135763" y="4511546"/>
            <a:ext cx="3207414" cy="163185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just"/>
            <a:r>
              <a:rPr lang="es-MX" dirty="0"/>
              <a:t>Se deberá de elegir la Normatividad de la que se cargará la información; y acto seguido deberás de dar clic en el botón “Buscar”.</a:t>
            </a:r>
          </a:p>
        </p:txBody>
      </p:sp>
      <p:pic>
        <p:nvPicPr>
          <p:cNvPr id="9" name="Imagen 8"/>
          <p:cNvPicPr>
            <a:picLocks noChangeAspect="1"/>
          </p:cNvPicPr>
          <p:nvPr/>
        </p:nvPicPr>
        <p:blipFill>
          <a:blip r:embed="rId3"/>
          <a:stretch>
            <a:fillRect/>
          </a:stretch>
        </p:blipFill>
        <p:spPr>
          <a:xfrm>
            <a:off x="6091303" y="4646124"/>
            <a:ext cx="5590895" cy="1362701"/>
          </a:xfrm>
          <a:prstGeom prst="rect">
            <a:avLst/>
          </a:prstGeom>
        </p:spPr>
      </p:pic>
    </p:spTree>
    <p:extLst>
      <p:ext uri="{BB962C8B-B14F-4D97-AF65-F5344CB8AC3E}">
        <p14:creationId xmlns:p14="http://schemas.microsoft.com/office/powerpoint/2010/main" val="150900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330419" y="272658"/>
            <a:ext cx="7321388" cy="677518"/>
          </a:xfrm>
          <a:prstGeom prst="rect">
            <a:avLst/>
          </a:prstGeom>
        </p:spPr>
        <p:txBody>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b="1" dirty="0">
                <a:solidFill>
                  <a:srgbClr val="7030A0"/>
                </a:solidFill>
              </a:rPr>
              <a:t>Diccionario de datos</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711" y="950176"/>
            <a:ext cx="9154803" cy="5268060"/>
          </a:xfrm>
          <a:prstGeom prst="rect">
            <a:avLst/>
          </a:prstGeom>
          <a:effectLst>
            <a:outerShdw blurRad="50800" dist="38100" dir="2700000" algn="tl" rotWithShape="0">
              <a:prstClr val="black">
                <a:alpha val="40000"/>
              </a:prstClr>
            </a:outerShdw>
          </a:effectLst>
        </p:spPr>
      </p:pic>
      <p:sp>
        <p:nvSpPr>
          <p:cNvPr id="9" name="Globo: flecha hacia abajo 8"/>
          <p:cNvSpPr/>
          <p:nvPr/>
        </p:nvSpPr>
        <p:spPr>
          <a:xfrm>
            <a:off x="2330419" y="2330172"/>
            <a:ext cx="1698171" cy="1254034"/>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a:t>Etiquetas o nombres de campos</a:t>
            </a:r>
          </a:p>
        </p:txBody>
      </p:sp>
      <p:sp>
        <p:nvSpPr>
          <p:cNvPr id="10" name="Globo: flecha hacia abajo 9"/>
          <p:cNvSpPr/>
          <p:nvPr/>
        </p:nvSpPr>
        <p:spPr>
          <a:xfrm>
            <a:off x="4292942" y="2330172"/>
            <a:ext cx="1698171" cy="1254034"/>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a:t>Tipo de dato que acepta</a:t>
            </a:r>
          </a:p>
        </p:txBody>
      </p:sp>
      <p:sp>
        <p:nvSpPr>
          <p:cNvPr id="11" name="Globo: flecha hacia abajo 10"/>
          <p:cNvSpPr/>
          <p:nvPr/>
        </p:nvSpPr>
        <p:spPr>
          <a:xfrm>
            <a:off x="6183321" y="2330172"/>
            <a:ext cx="1698171" cy="1254034"/>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a:t>Requerido para carga de información</a:t>
            </a:r>
          </a:p>
        </p:txBody>
      </p:sp>
      <p:sp>
        <p:nvSpPr>
          <p:cNvPr id="12" name="Globo: flecha hacia abajo 11"/>
          <p:cNvSpPr/>
          <p:nvPr/>
        </p:nvSpPr>
        <p:spPr>
          <a:xfrm>
            <a:off x="8073701" y="2330172"/>
            <a:ext cx="1698171" cy="1254034"/>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a:t>Características del campo</a:t>
            </a:r>
          </a:p>
        </p:txBody>
      </p:sp>
      <p:sp>
        <p:nvSpPr>
          <p:cNvPr id="3" name="Rectángulo 2"/>
          <p:cNvSpPr/>
          <p:nvPr/>
        </p:nvSpPr>
        <p:spPr>
          <a:xfrm>
            <a:off x="1656522" y="3679902"/>
            <a:ext cx="5402199" cy="758283"/>
          </a:xfrm>
          <a:prstGeom prst="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p:cNvSpPr/>
          <p:nvPr/>
        </p:nvSpPr>
        <p:spPr>
          <a:xfrm>
            <a:off x="1630207" y="4964202"/>
            <a:ext cx="5428514" cy="826998"/>
          </a:xfrm>
          <a:prstGeom prst="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86439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3"/>
          <p:cNvPicPr>
            <a:picLocks noChangeAspect="1"/>
          </p:cNvPicPr>
          <p:nvPr/>
        </p:nvPicPr>
        <p:blipFill rotWithShape="1">
          <a:blip r:embed="rId2">
            <a:extLst>
              <a:ext uri="{28A0092B-C50C-407E-A947-70E740481C1C}">
                <a14:useLocalDpi xmlns:a14="http://schemas.microsoft.com/office/drawing/2010/main" val="0"/>
              </a:ext>
            </a:extLst>
          </a:blip>
          <a:srcRect l="1562" t="22711" r="74999" b="34827"/>
          <a:stretch/>
        </p:blipFill>
        <p:spPr>
          <a:xfrm>
            <a:off x="3819665" y="2156196"/>
            <a:ext cx="3591100" cy="3553455"/>
          </a:xfrm>
          <a:prstGeom prst="rect">
            <a:avLst/>
          </a:prstGeom>
        </p:spPr>
      </p:pic>
      <p:sp>
        <p:nvSpPr>
          <p:cNvPr id="3" name="CuadroTexto 2"/>
          <p:cNvSpPr txBox="1"/>
          <p:nvPr/>
        </p:nvSpPr>
        <p:spPr>
          <a:xfrm>
            <a:off x="7891889" y="3695655"/>
            <a:ext cx="3597985" cy="1477328"/>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sz="1800" dirty="0"/>
              <a:t>Se desplegarán en manera de árbol los formatos que la Unidad Administrativa tiene relacionados, y al dar clic en alguno, nos aparecerá su tablero de control.</a:t>
            </a:r>
          </a:p>
        </p:txBody>
      </p:sp>
      <p:cxnSp>
        <p:nvCxnSpPr>
          <p:cNvPr id="4" name="Conector recto de flecha 3"/>
          <p:cNvCxnSpPr>
            <a:stCxn id="3" idx="1"/>
          </p:cNvCxnSpPr>
          <p:nvPr/>
        </p:nvCxnSpPr>
        <p:spPr>
          <a:xfrm flipH="1" flipV="1">
            <a:off x="6396613" y="4360655"/>
            <a:ext cx="1495276" cy="73664"/>
          </a:xfrm>
          <a:prstGeom prst="straightConnector1">
            <a:avLst/>
          </a:prstGeom>
          <a:ln w="57150">
            <a:solidFill>
              <a:srgbClr val="68AA3B"/>
            </a:solidFill>
            <a:tailEnd type="triangle"/>
          </a:ln>
        </p:spPr>
        <p:style>
          <a:lnRef idx="1">
            <a:schemeClr val="accent1"/>
          </a:lnRef>
          <a:fillRef idx="0">
            <a:schemeClr val="accent1"/>
          </a:fillRef>
          <a:effectRef idx="0">
            <a:schemeClr val="accent1"/>
          </a:effectRef>
          <a:fontRef idx="minor">
            <a:schemeClr val="tx1"/>
          </a:fontRef>
        </p:style>
      </p:cxnSp>
      <p:sp>
        <p:nvSpPr>
          <p:cNvPr id="5" name="Título 1"/>
          <p:cNvSpPr txBox="1">
            <a:spLocks/>
          </p:cNvSpPr>
          <p:nvPr/>
        </p:nvSpPr>
        <p:spPr>
          <a:xfrm>
            <a:off x="3643346" y="589437"/>
            <a:ext cx="6410325" cy="1030288"/>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3600" b="1" dirty="0">
                <a:solidFill>
                  <a:srgbClr val="7030A0"/>
                </a:solidFill>
              </a:rPr>
              <a:t>Selección de parámetros</a:t>
            </a:r>
          </a:p>
        </p:txBody>
      </p:sp>
      <p:pic>
        <p:nvPicPr>
          <p:cNvPr id="6" name="Imagen 5"/>
          <p:cNvPicPr>
            <a:picLocks noChangeAspect="1"/>
          </p:cNvPicPr>
          <p:nvPr/>
        </p:nvPicPr>
        <p:blipFill>
          <a:blip r:embed="rId3"/>
          <a:stretch>
            <a:fillRect/>
          </a:stretch>
        </p:blipFill>
        <p:spPr>
          <a:xfrm>
            <a:off x="6208228" y="3351978"/>
            <a:ext cx="1323975" cy="266700"/>
          </a:xfrm>
          <a:prstGeom prst="rect">
            <a:avLst/>
          </a:prstGeom>
        </p:spPr>
      </p:pic>
      <p:sp>
        <p:nvSpPr>
          <p:cNvPr id="8" name="Globo: flecha izquierda 7"/>
          <p:cNvSpPr/>
          <p:nvPr/>
        </p:nvSpPr>
        <p:spPr>
          <a:xfrm>
            <a:off x="7144251" y="2095280"/>
            <a:ext cx="2432342" cy="799740"/>
          </a:xfrm>
          <a:prstGeom prst="leftArrowCallou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Expande o contrae la ventana</a:t>
            </a:r>
          </a:p>
        </p:txBody>
      </p:sp>
      <p:sp>
        <p:nvSpPr>
          <p:cNvPr id="10" name="Globo: flecha derecha 9"/>
          <p:cNvSpPr/>
          <p:nvPr/>
        </p:nvSpPr>
        <p:spPr>
          <a:xfrm>
            <a:off x="1395319" y="2757286"/>
            <a:ext cx="2874715" cy="861392"/>
          </a:xfrm>
          <a:prstGeom prst="rightArrowCallout">
            <a:avLst>
              <a:gd name="adj1" fmla="val 25000"/>
              <a:gd name="adj2" fmla="val 20385"/>
              <a:gd name="adj3" fmla="val 40385"/>
              <a:gd name="adj4" fmla="val 68665"/>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Expande o contrae el articulo o fracción</a:t>
            </a:r>
          </a:p>
        </p:txBody>
      </p:sp>
    </p:spTree>
    <p:extLst>
      <p:ext uri="{BB962C8B-B14F-4D97-AF65-F5344CB8AC3E}">
        <p14:creationId xmlns:p14="http://schemas.microsoft.com/office/powerpoint/2010/main" val="195559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6">
            <a:extLst/>
          </p:cNvPr>
          <p:cNvSpPr txBox="1">
            <a:spLocks/>
          </p:cNvSpPr>
          <p:nvPr/>
        </p:nvSpPr>
        <p:spPr>
          <a:xfrm>
            <a:off x="3160596" y="273662"/>
            <a:ext cx="6668100" cy="1049095"/>
          </a:xfrm>
          <a:prstGeom prst="rect">
            <a:avLst/>
          </a:prstGeom>
        </p:spPr>
        <p:txBody>
          <a:bodyPr vert="horz" lIns="91440" tIns="45720" rIns="91440" bIns="45720" rtlCol="0" anchor="ctr">
            <a:normAutofit/>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sz="3600" b="1">
                <a:solidFill>
                  <a:srgbClr val="7030A0"/>
                </a:solidFill>
              </a:rPr>
              <a:t>Archivos de carga masiva</a:t>
            </a:r>
            <a:endParaRPr lang="es-MX" sz="3600" b="1" dirty="0">
              <a:solidFill>
                <a:srgbClr val="7030A0"/>
              </a:solidFill>
            </a:endParaRPr>
          </a:p>
        </p:txBody>
      </p:sp>
      <p:pic>
        <p:nvPicPr>
          <p:cNvPr id="4" name="Marcador de contenido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2315" y="1322757"/>
            <a:ext cx="9132888" cy="5035550"/>
          </a:xfrm>
          <a:prstGeom prst="rect">
            <a:avLst/>
          </a:prstGeom>
        </p:spPr>
      </p:pic>
      <p:sp>
        <p:nvSpPr>
          <p:cNvPr id="5" name="CuadroTexto 4"/>
          <p:cNvSpPr txBox="1"/>
          <p:nvPr/>
        </p:nvSpPr>
        <p:spPr>
          <a:xfrm>
            <a:off x="8212363" y="3129951"/>
            <a:ext cx="2673337" cy="1077218"/>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MX" sz="1600" dirty="0"/>
              <a:t>Descarga el archivo de carga masiva en blanco, con el que </a:t>
            </a:r>
            <a:r>
              <a:rPr lang="es-MX" sz="1600" b="1" dirty="0"/>
              <a:t>SOLO PODRÁS DAR DE ALTA </a:t>
            </a:r>
            <a:r>
              <a:rPr lang="es-MX" sz="1600" dirty="0"/>
              <a:t>información</a:t>
            </a:r>
          </a:p>
        </p:txBody>
      </p:sp>
      <p:cxnSp>
        <p:nvCxnSpPr>
          <p:cNvPr id="6" name="Conector recto de flecha 5"/>
          <p:cNvCxnSpPr>
            <a:stCxn id="5" idx="2"/>
            <a:endCxn id="7" idx="0"/>
          </p:cNvCxnSpPr>
          <p:nvPr/>
        </p:nvCxnSpPr>
        <p:spPr>
          <a:xfrm flipH="1">
            <a:off x="8639530" y="4207169"/>
            <a:ext cx="909502" cy="485805"/>
          </a:xfrm>
          <a:prstGeom prst="straightConnector1">
            <a:avLst/>
          </a:prstGeom>
          <a:ln w="57150">
            <a:solidFill>
              <a:srgbClr val="68AA3B"/>
            </a:solidFill>
            <a:tailEnd type="triangle"/>
          </a:ln>
        </p:spPr>
        <p:style>
          <a:lnRef idx="1">
            <a:schemeClr val="accent1"/>
          </a:lnRef>
          <a:fillRef idx="0">
            <a:schemeClr val="accent1"/>
          </a:fillRef>
          <a:effectRef idx="0">
            <a:schemeClr val="accent1"/>
          </a:effectRef>
          <a:fontRef idx="minor">
            <a:schemeClr val="tx1"/>
          </a:fontRef>
        </p:style>
      </p:cxnSp>
      <p:sp>
        <p:nvSpPr>
          <p:cNvPr id="7" name="Rectángulo 6"/>
          <p:cNvSpPr/>
          <p:nvPr/>
        </p:nvSpPr>
        <p:spPr>
          <a:xfrm>
            <a:off x="8212363" y="4692974"/>
            <a:ext cx="854333" cy="37072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0122926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6">
            <a:extLst/>
          </p:cNvPr>
          <p:cNvSpPr txBox="1">
            <a:spLocks/>
          </p:cNvSpPr>
          <p:nvPr/>
        </p:nvSpPr>
        <p:spPr>
          <a:xfrm>
            <a:off x="2217358" y="318140"/>
            <a:ext cx="8662988" cy="1497013"/>
          </a:xfrm>
          <a:prstGeom prst="rect">
            <a:avLst/>
          </a:prstGeom>
        </p:spPr>
        <p:txBody>
          <a:bodyPr vert="horz" lIns="91440" tIns="45720" rIns="91440" bIns="45720" rtlCol="0" anchor="ctr">
            <a:normAutofit/>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sz="3600" b="1">
                <a:solidFill>
                  <a:srgbClr val="7030A0"/>
                </a:solidFill>
              </a:rPr>
              <a:t>Tres opciones de carga:</a:t>
            </a:r>
            <a:br>
              <a:rPr lang="es-MX" sz="3600" b="1">
                <a:solidFill>
                  <a:srgbClr val="7030A0"/>
                </a:solidFill>
              </a:rPr>
            </a:br>
            <a:endParaRPr lang="es-MX" sz="3600" b="1" dirty="0">
              <a:solidFill>
                <a:srgbClr val="7030A0"/>
              </a:solidFill>
            </a:endParaRPr>
          </a:p>
        </p:txBody>
      </p:sp>
      <p:pic>
        <p:nvPicPr>
          <p:cNvPr id="3" name="Marcador de contenido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7358" y="1231747"/>
            <a:ext cx="9132888" cy="5035550"/>
          </a:xfrm>
          <a:prstGeom prst="rect">
            <a:avLst/>
          </a:prstGeom>
        </p:spPr>
      </p:pic>
      <p:sp>
        <p:nvSpPr>
          <p:cNvPr id="4" name="CuadroTexto 3"/>
          <p:cNvSpPr txBox="1"/>
          <p:nvPr/>
        </p:nvSpPr>
        <p:spPr>
          <a:xfrm>
            <a:off x="6783802" y="2772591"/>
            <a:ext cx="1786647" cy="338554"/>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sz="1600" dirty="0"/>
              <a:t>Elegir una opción </a:t>
            </a:r>
          </a:p>
        </p:txBody>
      </p:sp>
      <p:cxnSp>
        <p:nvCxnSpPr>
          <p:cNvPr id="5" name="Conector recto de flecha 4"/>
          <p:cNvCxnSpPr>
            <a:stCxn id="4" idx="2"/>
          </p:cNvCxnSpPr>
          <p:nvPr/>
        </p:nvCxnSpPr>
        <p:spPr>
          <a:xfrm flipH="1">
            <a:off x="6948493" y="3111145"/>
            <a:ext cx="728633" cy="1489821"/>
          </a:xfrm>
          <a:prstGeom prst="straightConnector1">
            <a:avLst/>
          </a:prstGeom>
          <a:ln w="57150">
            <a:solidFill>
              <a:srgbClr val="68AA3B"/>
            </a:solidFill>
            <a:tailEnd type="triangle"/>
          </a:ln>
        </p:spPr>
        <p:style>
          <a:lnRef idx="1">
            <a:schemeClr val="accent1"/>
          </a:lnRef>
          <a:fillRef idx="0">
            <a:schemeClr val="accent1"/>
          </a:fillRef>
          <a:effectRef idx="0">
            <a:schemeClr val="accent1"/>
          </a:effectRef>
          <a:fontRef idx="minor">
            <a:schemeClr val="tx1"/>
          </a:fontRef>
        </p:style>
      </p:cxnSp>
      <p:sp>
        <p:nvSpPr>
          <p:cNvPr id="6" name="Rectángulo 5"/>
          <p:cNvSpPr/>
          <p:nvPr/>
        </p:nvSpPr>
        <p:spPr>
          <a:xfrm>
            <a:off x="5552060" y="3895572"/>
            <a:ext cx="1721724" cy="1418021"/>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4836213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6">
            <a:extLst/>
          </p:cNvPr>
          <p:cNvSpPr txBox="1">
            <a:spLocks/>
          </p:cNvSpPr>
          <p:nvPr/>
        </p:nvSpPr>
        <p:spPr>
          <a:xfrm>
            <a:off x="4001156" y="533867"/>
            <a:ext cx="4189688" cy="1049095"/>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4000" b="1" dirty="0">
                <a:solidFill>
                  <a:srgbClr val="7030A0"/>
                </a:solidFill>
              </a:rPr>
              <a:t>Alta</a:t>
            </a:r>
          </a:p>
        </p:txBody>
      </p:sp>
      <p:sp>
        <p:nvSpPr>
          <p:cNvPr id="3" name="Marcador de contenido 2"/>
          <p:cNvSpPr txBox="1">
            <a:spLocks/>
          </p:cNvSpPr>
          <p:nvPr/>
        </p:nvSpPr>
        <p:spPr>
          <a:xfrm>
            <a:off x="2076038" y="2051313"/>
            <a:ext cx="8997123" cy="4041395"/>
          </a:xfrm>
          <a:prstGeom prst="rect">
            <a:avLst/>
          </a:prstGeom>
        </p:spPr>
        <p:txBody>
          <a:bodyPr vert="horz" lIns="91440" tIns="45720" rIns="91440" bIns="45720" rtlCol="0">
            <a:normAutofit/>
          </a:bodyPr>
          <a:lstStyle>
            <a:lvl1pPr marL="251094" indent="-251094" algn="l" defTabSz="1004377" rtl="0" eaLnBrk="1" latinLnBrk="0" hangingPunct="1">
              <a:lnSpc>
                <a:spcPct val="90000"/>
              </a:lnSpc>
              <a:spcBef>
                <a:spcPts val="1098"/>
              </a:spcBef>
              <a:buFont typeface="Arial" panose="020B0604020202020204" pitchFamily="34" charset="0"/>
              <a:buChar char="•"/>
              <a:defRPr sz="3076" kern="1200">
                <a:solidFill>
                  <a:schemeClr val="tx1"/>
                </a:solidFill>
                <a:latin typeface="+mn-lt"/>
                <a:ea typeface="+mn-ea"/>
                <a:cs typeface="+mn-cs"/>
              </a:defRPr>
            </a:lvl1pPr>
            <a:lvl2pPr marL="753283" indent="-251094" algn="l" defTabSz="1004377" rtl="0" eaLnBrk="1" latinLnBrk="0" hangingPunct="1">
              <a:lnSpc>
                <a:spcPct val="90000"/>
              </a:lnSpc>
              <a:spcBef>
                <a:spcPts val="549"/>
              </a:spcBef>
              <a:buFont typeface="Arial" panose="020B0604020202020204" pitchFamily="34" charset="0"/>
              <a:buChar char="•"/>
              <a:defRPr sz="2636" kern="1200">
                <a:solidFill>
                  <a:schemeClr val="tx1"/>
                </a:solidFill>
                <a:latin typeface="+mn-lt"/>
                <a:ea typeface="+mn-ea"/>
                <a:cs typeface="+mn-cs"/>
              </a:defRPr>
            </a:lvl2pPr>
            <a:lvl3pPr marL="1255471" indent="-251094" algn="l" defTabSz="1004377" rtl="0" eaLnBrk="1" latinLnBrk="0" hangingPunct="1">
              <a:lnSpc>
                <a:spcPct val="90000"/>
              </a:lnSpc>
              <a:spcBef>
                <a:spcPts val="549"/>
              </a:spcBef>
              <a:buFont typeface="Arial" panose="020B0604020202020204" pitchFamily="34" charset="0"/>
              <a:buChar char="•"/>
              <a:defRPr sz="2197" kern="1200">
                <a:solidFill>
                  <a:schemeClr val="tx1"/>
                </a:solidFill>
                <a:latin typeface="+mn-lt"/>
                <a:ea typeface="+mn-ea"/>
                <a:cs typeface="+mn-cs"/>
              </a:defRPr>
            </a:lvl3pPr>
            <a:lvl4pPr marL="1757660"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4pPr>
            <a:lvl5pPr marL="2259848"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just"/>
            <a:r>
              <a:rPr lang="es-MX" dirty="0">
                <a:solidFill>
                  <a:srgbClr val="7030A0"/>
                </a:solidFill>
              </a:rPr>
              <a:t>Se utiliza para cargar nuevos registros al SIPOT.</a:t>
            </a:r>
          </a:p>
          <a:p>
            <a:pPr algn="just"/>
            <a:r>
              <a:rPr lang="es-MX" dirty="0">
                <a:solidFill>
                  <a:srgbClr val="7030A0"/>
                </a:solidFill>
              </a:rPr>
              <a:t>Únicamente se aceptan los archivos de carga masiva que NO cuentan con un ID de registro en la columna A. Este archivo es descargado desde el botón “Descargar” ubicado en el submenú “Carga de Archivos”.</a:t>
            </a:r>
          </a:p>
          <a:p>
            <a:pPr lvl="1" algn="just">
              <a:buFont typeface="Courier New" panose="02070309020205020404" pitchFamily="49" charset="0"/>
              <a:buChar char="o"/>
            </a:pPr>
            <a:endParaRPr lang="es-MX" dirty="0">
              <a:solidFill>
                <a:srgbClr val="7030A0"/>
              </a:solidFill>
            </a:endParaRPr>
          </a:p>
        </p:txBody>
      </p:sp>
    </p:spTree>
    <p:extLst>
      <p:ext uri="{BB962C8B-B14F-4D97-AF65-F5344CB8AC3E}">
        <p14:creationId xmlns:p14="http://schemas.microsoft.com/office/powerpoint/2010/main" val="21741536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927783" y="1223479"/>
            <a:ext cx="7648384" cy="4411041"/>
          </a:xfrm>
          <a:prstGeom prst="rect">
            <a:avLst/>
          </a:prstGeom>
        </p:spPr>
      </p:pic>
    </p:spTree>
    <p:extLst>
      <p:ext uri="{BB962C8B-B14F-4D97-AF65-F5344CB8AC3E}">
        <p14:creationId xmlns:p14="http://schemas.microsoft.com/office/powerpoint/2010/main" val="42098616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6">
            <a:extLst/>
          </p:cNvPr>
          <p:cNvSpPr txBox="1">
            <a:spLocks/>
          </p:cNvSpPr>
          <p:nvPr/>
        </p:nvSpPr>
        <p:spPr>
          <a:xfrm>
            <a:off x="4001156" y="511564"/>
            <a:ext cx="4189688" cy="1049095"/>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4000" b="1" dirty="0">
                <a:solidFill>
                  <a:srgbClr val="7030A0"/>
                </a:solidFill>
              </a:rPr>
              <a:t>Cambio</a:t>
            </a:r>
          </a:p>
        </p:txBody>
      </p:sp>
      <p:sp>
        <p:nvSpPr>
          <p:cNvPr id="3" name="Marcador de contenido 2"/>
          <p:cNvSpPr txBox="1">
            <a:spLocks/>
          </p:cNvSpPr>
          <p:nvPr/>
        </p:nvSpPr>
        <p:spPr>
          <a:xfrm>
            <a:off x="2042584" y="1560659"/>
            <a:ext cx="9398567" cy="4527907"/>
          </a:xfrm>
          <a:prstGeom prst="rect">
            <a:avLst/>
          </a:prstGeom>
        </p:spPr>
        <p:txBody>
          <a:bodyPr vert="horz" lIns="91440" tIns="45720" rIns="91440" bIns="45720" rtlCol="0">
            <a:normAutofit/>
          </a:bodyPr>
          <a:lstStyle>
            <a:lvl1pPr marL="251094" indent="-251094" algn="l" defTabSz="1004377" rtl="0" eaLnBrk="1" latinLnBrk="0" hangingPunct="1">
              <a:lnSpc>
                <a:spcPct val="90000"/>
              </a:lnSpc>
              <a:spcBef>
                <a:spcPts val="1098"/>
              </a:spcBef>
              <a:buFont typeface="Arial" panose="020B0604020202020204" pitchFamily="34" charset="0"/>
              <a:buChar char="•"/>
              <a:defRPr sz="3076" kern="1200">
                <a:solidFill>
                  <a:schemeClr val="tx1"/>
                </a:solidFill>
                <a:latin typeface="+mn-lt"/>
                <a:ea typeface="+mn-ea"/>
                <a:cs typeface="+mn-cs"/>
              </a:defRPr>
            </a:lvl1pPr>
            <a:lvl2pPr marL="753283" indent="-251094" algn="l" defTabSz="1004377" rtl="0" eaLnBrk="1" latinLnBrk="0" hangingPunct="1">
              <a:lnSpc>
                <a:spcPct val="90000"/>
              </a:lnSpc>
              <a:spcBef>
                <a:spcPts val="549"/>
              </a:spcBef>
              <a:buFont typeface="Arial" panose="020B0604020202020204" pitchFamily="34" charset="0"/>
              <a:buChar char="•"/>
              <a:defRPr sz="2636" kern="1200">
                <a:solidFill>
                  <a:schemeClr val="tx1"/>
                </a:solidFill>
                <a:latin typeface="+mn-lt"/>
                <a:ea typeface="+mn-ea"/>
                <a:cs typeface="+mn-cs"/>
              </a:defRPr>
            </a:lvl2pPr>
            <a:lvl3pPr marL="1255471" indent="-251094" algn="l" defTabSz="1004377" rtl="0" eaLnBrk="1" latinLnBrk="0" hangingPunct="1">
              <a:lnSpc>
                <a:spcPct val="90000"/>
              </a:lnSpc>
              <a:spcBef>
                <a:spcPts val="549"/>
              </a:spcBef>
              <a:buFont typeface="Arial" panose="020B0604020202020204" pitchFamily="34" charset="0"/>
              <a:buChar char="•"/>
              <a:defRPr sz="2197" kern="1200">
                <a:solidFill>
                  <a:schemeClr val="tx1"/>
                </a:solidFill>
                <a:latin typeface="+mn-lt"/>
                <a:ea typeface="+mn-ea"/>
                <a:cs typeface="+mn-cs"/>
              </a:defRPr>
            </a:lvl3pPr>
            <a:lvl4pPr marL="1757660"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4pPr>
            <a:lvl5pPr marL="2259848"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just"/>
            <a:r>
              <a:rPr lang="es-MX" dirty="0">
                <a:solidFill>
                  <a:srgbClr val="7030A0"/>
                </a:solidFill>
              </a:rPr>
              <a:t>Se utiliza para realizar cambios a registros previamente cargados al SIPOT. Por ejemplo: cambios a fechas de actualización y validación.</a:t>
            </a:r>
          </a:p>
          <a:p>
            <a:r>
              <a:rPr lang="es-MX" dirty="0">
                <a:solidFill>
                  <a:srgbClr val="7030A0"/>
                </a:solidFill>
              </a:rPr>
              <a:t>Se deberá descargar previamente el formato que contiene la información que se modificará, y </a:t>
            </a:r>
            <a:r>
              <a:rPr lang="es-MX" b="1" dirty="0">
                <a:solidFill>
                  <a:srgbClr val="7030A0"/>
                </a:solidFill>
              </a:rPr>
              <a:t>en el mismo hacer modificaciones que correspondan.</a:t>
            </a:r>
          </a:p>
        </p:txBody>
      </p:sp>
    </p:spTree>
    <p:extLst>
      <p:ext uri="{BB962C8B-B14F-4D97-AF65-F5344CB8AC3E}">
        <p14:creationId xmlns:p14="http://schemas.microsoft.com/office/powerpoint/2010/main" val="34956522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190750" y="1419225"/>
            <a:ext cx="7810500" cy="4019550"/>
          </a:xfrm>
          <a:prstGeom prst="rect">
            <a:avLst/>
          </a:prstGeom>
        </p:spPr>
      </p:pic>
    </p:spTree>
    <p:extLst>
      <p:ext uri="{BB962C8B-B14F-4D97-AF65-F5344CB8AC3E}">
        <p14:creationId xmlns:p14="http://schemas.microsoft.com/office/powerpoint/2010/main" val="34948451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6">
            <a:extLst/>
          </p:cNvPr>
          <p:cNvSpPr txBox="1">
            <a:spLocks/>
          </p:cNvSpPr>
          <p:nvPr/>
        </p:nvSpPr>
        <p:spPr>
          <a:xfrm>
            <a:off x="4001156" y="400052"/>
            <a:ext cx="4189688" cy="1049095"/>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4000" b="1" dirty="0">
                <a:solidFill>
                  <a:srgbClr val="7030A0"/>
                </a:solidFill>
              </a:rPr>
              <a:t>Baja</a:t>
            </a:r>
          </a:p>
        </p:txBody>
      </p:sp>
      <p:sp>
        <p:nvSpPr>
          <p:cNvPr id="3" name="Marcador de contenido 2"/>
          <p:cNvSpPr txBox="1">
            <a:spLocks/>
          </p:cNvSpPr>
          <p:nvPr/>
        </p:nvSpPr>
        <p:spPr>
          <a:xfrm>
            <a:off x="1808408" y="2207431"/>
            <a:ext cx="8907914" cy="3443406"/>
          </a:xfrm>
          <a:prstGeom prst="rect">
            <a:avLst/>
          </a:prstGeom>
        </p:spPr>
        <p:txBody>
          <a:bodyPr vert="horz" lIns="91440" tIns="45720" rIns="91440" bIns="45720" rtlCol="0">
            <a:normAutofit/>
          </a:bodyPr>
          <a:lstStyle>
            <a:lvl1pPr marL="251094" indent="-251094" algn="l" defTabSz="1004377" rtl="0" eaLnBrk="1" latinLnBrk="0" hangingPunct="1">
              <a:lnSpc>
                <a:spcPct val="90000"/>
              </a:lnSpc>
              <a:spcBef>
                <a:spcPts val="1098"/>
              </a:spcBef>
              <a:buFont typeface="Arial" panose="020B0604020202020204" pitchFamily="34" charset="0"/>
              <a:buChar char="•"/>
              <a:defRPr sz="3076" kern="1200">
                <a:solidFill>
                  <a:schemeClr val="tx1"/>
                </a:solidFill>
                <a:latin typeface="+mn-lt"/>
                <a:ea typeface="+mn-ea"/>
                <a:cs typeface="+mn-cs"/>
              </a:defRPr>
            </a:lvl1pPr>
            <a:lvl2pPr marL="753283" indent="-251094" algn="l" defTabSz="1004377" rtl="0" eaLnBrk="1" latinLnBrk="0" hangingPunct="1">
              <a:lnSpc>
                <a:spcPct val="90000"/>
              </a:lnSpc>
              <a:spcBef>
                <a:spcPts val="549"/>
              </a:spcBef>
              <a:buFont typeface="Arial" panose="020B0604020202020204" pitchFamily="34" charset="0"/>
              <a:buChar char="•"/>
              <a:defRPr sz="2636" kern="1200">
                <a:solidFill>
                  <a:schemeClr val="tx1"/>
                </a:solidFill>
                <a:latin typeface="+mn-lt"/>
                <a:ea typeface="+mn-ea"/>
                <a:cs typeface="+mn-cs"/>
              </a:defRPr>
            </a:lvl2pPr>
            <a:lvl3pPr marL="1255471" indent="-251094" algn="l" defTabSz="1004377" rtl="0" eaLnBrk="1" latinLnBrk="0" hangingPunct="1">
              <a:lnSpc>
                <a:spcPct val="90000"/>
              </a:lnSpc>
              <a:spcBef>
                <a:spcPts val="549"/>
              </a:spcBef>
              <a:buFont typeface="Arial" panose="020B0604020202020204" pitchFamily="34" charset="0"/>
              <a:buChar char="•"/>
              <a:defRPr sz="2197" kern="1200">
                <a:solidFill>
                  <a:schemeClr val="tx1"/>
                </a:solidFill>
                <a:latin typeface="+mn-lt"/>
                <a:ea typeface="+mn-ea"/>
                <a:cs typeface="+mn-cs"/>
              </a:defRPr>
            </a:lvl3pPr>
            <a:lvl4pPr marL="1757660"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4pPr>
            <a:lvl5pPr marL="2259848"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5pPr>
            <a:lvl6pPr marL="2762037"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6pPr>
            <a:lvl7pPr marL="3264225"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7pPr>
            <a:lvl8pPr marL="3766414"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8pPr>
            <a:lvl9pPr marL="4268602" indent="-251094" algn="l" defTabSz="1004377" rtl="0" eaLnBrk="1" latinLnBrk="0" hangingPunct="1">
              <a:lnSpc>
                <a:spcPct val="90000"/>
              </a:lnSpc>
              <a:spcBef>
                <a:spcPts val="549"/>
              </a:spcBef>
              <a:buFont typeface="Arial" panose="020B0604020202020204" pitchFamily="34" charset="0"/>
              <a:buChar char="•"/>
              <a:defRPr sz="1977" kern="1200">
                <a:solidFill>
                  <a:schemeClr val="tx1"/>
                </a:solidFill>
                <a:latin typeface="+mn-lt"/>
                <a:ea typeface="+mn-ea"/>
                <a:cs typeface="+mn-cs"/>
              </a:defRPr>
            </a:lvl9pPr>
          </a:lstStyle>
          <a:p>
            <a:pPr algn="just"/>
            <a:r>
              <a:rPr lang="es-MX" dirty="0">
                <a:solidFill>
                  <a:srgbClr val="7030A0"/>
                </a:solidFill>
              </a:rPr>
              <a:t>Se utiliza para realizar eliminación de registros previamente cargados al SIPOT.</a:t>
            </a:r>
          </a:p>
          <a:p>
            <a:pPr algn="just"/>
            <a:r>
              <a:rPr lang="es-MX" dirty="0">
                <a:solidFill>
                  <a:srgbClr val="7030A0"/>
                </a:solidFill>
              </a:rPr>
              <a:t>Se deberá descargar previamente el formato que contiene la información que se dará de baja y </a:t>
            </a:r>
            <a:r>
              <a:rPr lang="es-MX" b="1" dirty="0">
                <a:solidFill>
                  <a:srgbClr val="7030A0"/>
                </a:solidFill>
              </a:rPr>
              <a:t>dejar en dicho formato, únicamente los registros que se pretenden dar de baja</a:t>
            </a:r>
            <a:r>
              <a:rPr lang="es-MX" dirty="0">
                <a:solidFill>
                  <a:srgbClr val="7030A0"/>
                </a:solidFill>
              </a:rPr>
              <a:t>.</a:t>
            </a:r>
          </a:p>
        </p:txBody>
      </p:sp>
    </p:spTree>
    <p:extLst>
      <p:ext uri="{BB962C8B-B14F-4D97-AF65-F5344CB8AC3E}">
        <p14:creationId xmlns:p14="http://schemas.microsoft.com/office/powerpoint/2010/main" val="36158510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947449" y="1752600"/>
            <a:ext cx="9184378" cy="4093316"/>
          </a:xfrm>
          <a:prstGeom prst="rect">
            <a:avLst/>
          </a:prstGeom>
        </p:spPr>
      </p:pic>
    </p:spTree>
    <p:extLst>
      <p:ext uri="{BB962C8B-B14F-4D97-AF65-F5344CB8AC3E}">
        <p14:creationId xmlns:p14="http://schemas.microsoft.com/office/powerpoint/2010/main" val="19254869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3"/>
          <p:cNvPicPr>
            <a:picLocks noChangeAspect="1"/>
          </p:cNvPicPr>
          <p:nvPr/>
        </p:nvPicPr>
        <p:blipFill rotWithShape="1">
          <a:blip r:embed="rId2">
            <a:extLst>
              <a:ext uri="{28A0092B-C50C-407E-A947-70E740481C1C}">
                <a14:useLocalDpi xmlns:a14="http://schemas.microsoft.com/office/drawing/2010/main" val="0"/>
              </a:ext>
            </a:extLst>
          </a:blip>
          <a:srcRect l="26186" t="32052" b="25597"/>
          <a:stretch/>
        </p:blipFill>
        <p:spPr>
          <a:xfrm>
            <a:off x="2226695" y="3659624"/>
            <a:ext cx="8749282" cy="2091349"/>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8822" y="1999774"/>
            <a:ext cx="3944708" cy="1562711"/>
          </a:xfrm>
          <a:prstGeom prst="rect">
            <a:avLst/>
          </a:prstGeom>
        </p:spPr>
      </p:pic>
      <p:sp>
        <p:nvSpPr>
          <p:cNvPr id="4" name="CuadroTexto 3"/>
          <p:cNvSpPr txBox="1"/>
          <p:nvPr/>
        </p:nvSpPr>
        <p:spPr>
          <a:xfrm>
            <a:off x="2835248" y="2427059"/>
            <a:ext cx="3766088" cy="708143"/>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dirty="0"/>
              <a:t>Al seleccionar el “Tipo de carga” se habilitara la acción </a:t>
            </a:r>
            <a:r>
              <a:rPr lang="es-MX" b="1" dirty="0"/>
              <a:t>seleccionar</a:t>
            </a:r>
          </a:p>
        </p:txBody>
      </p:sp>
      <p:sp>
        <p:nvSpPr>
          <p:cNvPr id="5" name="Rectángulo 4"/>
          <p:cNvSpPr/>
          <p:nvPr/>
        </p:nvSpPr>
        <p:spPr>
          <a:xfrm>
            <a:off x="6020651" y="3735664"/>
            <a:ext cx="1018903" cy="241313"/>
          </a:xfrm>
          <a:prstGeom prst="rect">
            <a:avLst/>
          </a:prstGeom>
          <a:noFill/>
          <a:ln w="57150">
            <a:solidFill>
              <a:srgbClr val="007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6" name="Conector recto de flecha 5"/>
          <p:cNvCxnSpPr>
            <a:stCxn id="5" idx="3"/>
            <a:endCxn id="3" idx="1"/>
          </p:cNvCxnSpPr>
          <p:nvPr/>
        </p:nvCxnSpPr>
        <p:spPr>
          <a:xfrm flipV="1">
            <a:off x="7039554" y="2781130"/>
            <a:ext cx="549268" cy="1075191"/>
          </a:xfrm>
          <a:prstGeom prst="straightConnector1">
            <a:avLst/>
          </a:prstGeom>
          <a:ln w="57150">
            <a:solidFill>
              <a:srgbClr val="007365"/>
            </a:solidFill>
            <a:tailEnd type="triangle"/>
          </a:ln>
        </p:spPr>
        <p:style>
          <a:lnRef idx="1">
            <a:schemeClr val="accent1"/>
          </a:lnRef>
          <a:fillRef idx="0">
            <a:schemeClr val="accent1"/>
          </a:fillRef>
          <a:effectRef idx="0">
            <a:schemeClr val="accent1"/>
          </a:effectRef>
          <a:fontRef idx="minor">
            <a:schemeClr val="tx1"/>
          </a:fontRef>
        </p:style>
      </p:cxnSp>
      <p:sp>
        <p:nvSpPr>
          <p:cNvPr id="7" name="Título 6">
            <a:extLst/>
          </p:cNvPr>
          <p:cNvSpPr txBox="1">
            <a:spLocks/>
          </p:cNvSpPr>
          <p:nvPr/>
        </p:nvSpPr>
        <p:spPr>
          <a:xfrm>
            <a:off x="4809922" y="532407"/>
            <a:ext cx="4189688" cy="1049095"/>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3600" b="1" dirty="0">
                <a:solidFill>
                  <a:srgbClr val="7030A0"/>
                </a:solidFill>
              </a:rPr>
              <a:t>Carga de archivos</a:t>
            </a:r>
          </a:p>
        </p:txBody>
      </p:sp>
    </p:spTree>
    <p:extLst>
      <p:ext uri="{BB962C8B-B14F-4D97-AF65-F5344CB8AC3E}">
        <p14:creationId xmlns:p14="http://schemas.microsoft.com/office/powerpoint/2010/main" val="3709794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3988106" y="2244082"/>
            <a:ext cx="8203894" cy="2834693"/>
          </a:xfrm>
          <a:prstGeom prst="rect">
            <a:avLst/>
          </a:prstGeom>
        </p:spPr>
        <p:txBody>
          <a:bodyPr vert="horz" lIns="91440" tIns="45720" rIns="91440" bIns="45720" rtlCol="0" anchor="ctr">
            <a:normAutofit fontScale="92500"/>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marL="742950" indent="-742950">
              <a:buFont typeface="+mj-lt"/>
              <a:buAutoNum type="arabicPeriod"/>
            </a:pPr>
            <a:r>
              <a:rPr lang="es-MX" sz="4000" b="1" dirty="0">
                <a:solidFill>
                  <a:srgbClr val="7030A0"/>
                </a:solidFill>
                <a:effectLst>
                  <a:outerShdw blurRad="38100" dist="38100" dir="2700000" algn="tl">
                    <a:srgbClr val="000000">
                      <a:alpha val="43137"/>
                    </a:srgbClr>
                  </a:outerShdw>
                </a:effectLst>
              </a:rPr>
              <a:t>¿Qué es el SIPOT?</a:t>
            </a:r>
          </a:p>
          <a:p>
            <a:pPr marL="742950" indent="-742950">
              <a:buFont typeface="+mj-lt"/>
              <a:buAutoNum type="arabicPeriod"/>
            </a:pPr>
            <a:r>
              <a:rPr lang="es-MX" sz="4000" b="1" dirty="0">
                <a:solidFill>
                  <a:srgbClr val="007365"/>
                </a:solidFill>
                <a:effectLst>
                  <a:outerShdw blurRad="38100" dist="38100" dir="2700000" algn="tl">
                    <a:srgbClr val="000000">
                      <a:alpha val="43137"/>
                    </a:srgbClr>
                  </a:outerShdw>
                </a:effectLst>
              </a:rPr>
              <a:t>Modalidades de carga de información</a:t>
            </a:r>
          </a:p>
          <a:p>
            <a:pPr marL="742950" indent="-742950">
              <a:buFont typeface="+mj-lt"/>
              <a:buAutoNum type="arabicPeriod"/>
            </a:pPr>
            <a:r>
              <a:rPr lang="es-MX" sz="4000" b="1" dirty="0">
                <a:solidFill>
                  <a:srgbClr val="7030A0"/>
                </a:solidFill>
                <a:effectLst>
                  <a:outerShdw blurRad="38100" dist="38100" dir="2700000" algn="tl">
                    <a:srgbClr val="000000">
                      <a:alpha val="43137"/>
                    </a:srgbClr>
                  </a:outerShdw>
                </a:effectLst>
              </a:rPr>
              <a:t>¿Cómo ingresar al SIPOT?</a:t>
            </a:r>
          </a:p>
          <a:p>
            <a:pPr marL="742950" indent="-742950">
              <a:buFont typeface="+mj-lt"/>
              <a:buAutoNum type="arabicPeriod"/>
            </a:pPr>
            <a:r>
              <a:rPr lang="es-MX" sz="4000" b="1" dirty="0">
                <a:solidFill>
                  <a:srgbClr val="7030A0"/>
                </a:solidFill>
                <a:effectLst>
                  <a:outerShdw blurRad="38100" dist="38100" dir="2700000" algn="tl">
                    <a:srgbClr val="000000">
                      <a:alpha val="43137"/>
                    </a:srgbClr>
                  </a:outerShdw>
                </a:effectLst>
              </a:rPr>
              <a:t>Administración del Sujeto Obligado</a:t>
            </a:r>
          </a:p>
          <a:p>
            <a:pPr marL="742950" indent="-742950">
              <a:buFont typeface="+mj-lt"/>
              <a:buAutoNum type="arabicPeriod"/>
            </a:pPr>
            <a:r>
              <a:rPr lang="es-MX" sz="4000" b="1" dirty="0">
                <a:solidFill>
                  <a:srgbClr val="7030A0"/>
                </a:solidFill>
                <a:effectLst>
                  <a:outerShdw blurRad="38100" dist="38100" dir="2700000" algn="tl">
                    <a:srgbClr val="000000">
                      <a:alpha val="43137"/>
                    </a:srgbClr>
                  </a:outerShdw>
                </a:effectLst>
              </a:rPr>
              <a:t>Carga de Información</a:t>
            </a:r>
          </a:p>
        </p:txBody>
      </p:sp>
      <p:sp>
        <p:nvSpPr>
          <p:cNvPr id="2" name="CuadroTexto 1"/>
          <p:cNvSpPr txBox="1"/>
          <p:nvPr/>
        </p:nvSpPr>
        <p:spPr>
          <a:xfrm>
            <a:off x="5750805" y="330505"/>
            <a:ext cx="3997220" cy="923330"/>
          </a:xfrm>
          <a:prstGeom prst="rect">
            <a:avLst/>
          </a:prstGeom>
          <a:noFill/>
        </p:spPr>
        <p:txBody>
          <a:bodyPr wrap="square" rtlCol="0">
            <a:spAutoFit/>
          </a:bodyPr>
          <a:lstStyle/>
          <a:p>
            <a:r>
              <a:rPr lang="es-MX" sz="5400" dirty="0">
                <a:solidFill>
                  <a:srgbClr val="7030A0"/>
                </a:solidFill>
              </a:rPr>
              <a:t>Contenido</a:t>
            </a:r>
          </a:p>
        </p:txBody>
      </p:sp>
    </p:spTree>
    <p:extLst>
      <p:ext uri="{BB962C8B-B14F-4D97-AF65-F5344CB8AC3E}">
        <p14:creationId xmlns:p14="http://schemas.microsoft.com/office/powerpoint/2010/main" val="22090113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789080" y="1490662"/>
            <a:ext cx="9945029" cy="830997"/>
          </a:xfrm>
          <a:prstGeom prst="rect">
            <a:avLst/>
          </a:prstGeom>
          <a:noFill/>
        </p:spPr>
        <p:txBody>
          <a:bodyPr wrap="square" rtlCol="0">
            <a:spAutoFit/>
          </a:bodyPr>
          <a:lstStyle/>
          <a:p>
            <a:pPr algn="just"/>
            <a:r>
              <a:rPr lang="es-MX" sz="2400" dirty="0">
                <a:solidFill>
                  <a:srgbClr val="7030A0"/>
                </a:solidFill>
              </a:rPr>
              <a:t>Al seleccionar archivo para carga se habilitan los campos “Cargar Archivo y Cancelar”</a:t>
            </a:r>
          </a:p>
        </p:txBody>
      </p:sp>
      <p:grpSp>
        <p:nvGrpSpPr>
          <p:cNvPr id="13" name="Grupo 12"/>
          <p:cNvGrpSpPr/>
          <p:nvPr/>
        </p:nvGrpSpPr>
        <p:grpSpPr>
          <a:xfrm>
            <a:off x="2209800" y="2321659"/>
            <a:ext cx="8291513" cy="3917333"/>
            <a:chOff x="838200" y="1831005"/>
            <a:chExt cx="8291513" cy="3917333"/>
          </a:xfrm>
        </p:grpSpPr>
        <p:pic>
          <p:nvPicPr>
            <p:cNvPr id="2" name="Marcador de contenido 3"/>
            <p:cNvPicPr>
              <a:picLocks noChangeAspect="1"/>
            </p:cNvPicPr>
            <p:nvPr/>
          </p:nvPicPr>
          <p:blipFill rotWithShape="1">
            <a:blip r:embed="rId2">
              <a:extLst>
                <a:ext uri="{28A0092B-C50C-407E-A947-70E740481C1C}">
                  <a14:useLocalDpi xmlns:a14="http://schemas.microsoft.com/office/drawing/2010/main" val="0"/>
                </a:ext>
              </a:extLst>
            </a:blip>
            <a:srcRect l="25483" t="34834"/>
            <a:stretch/>
          </p:blipFill>
          <p:spPr>
            <a:xfrm>
              <a:off x="838200" y="3208338"/>
              <a:ext cx="8291513" cy="2540000"/>
            </a:xfrm>
            <a:prstGeom prst="rect">
              <a:avLst/>
            </a:prstGeom>
          </p:spPr>
        </p:pic>
        <p:sp>
          <p:nvSpPr>
            <p:cNvPr id="3" name="Rectángulo 2"/>
            <p:cNvSpPr/>
            <p:nvPr/>
          </p:nvSpPr>
          <p:spPr>
            <a:xfrm>
              <a:off x="5526577" y="3251200"/>
              <a:ext cx="2227811" cy="222250"/>
            </a:xfrm>
            <a:prstGeom prst="rect">
              <a:avLst/>
            </a:prstGeom>
            <a:noFill/>
            <a:ln w="57150">
              <a:solidFill>
                <a:srgbClr val="A12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3"/>
            <p:cNvSpPr/>
            <p:nvPr/>
          </p:nvSpPr>
          <p:spPr>
            <a:xfrm>
              <a:off x="4787900" y="3619500"/>
              <a:ext cx="3947390" cy="368300"/>
            </a:xfrm>
            <a:prstGeom prst="rect">
              <a:avLst/>
            </a:prstGeom>
            <a:noFill/>
            <a:ln w="57150">
              <a:solidFill>
                <a:srgbClr val="A12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6" name="Conector recto de flecha 5">
              <a:extLst/>
            </p:cNvPr>
            <p:cNvCxnSpPr>
              <a:cxnSpLocks/>
            </p:cNvCxnSpPr>
            <p:nvPr/>
          </p:nvCxnSpPr>
          <p:spPr>
            <a:xfrm>
              <a:off x="5526578" y="1858962"/>
              <a:ext cx="350115" cy="1349376"/>
            </a:xfrm>
            <a:prstGeom prst="straightConnector1">
              <a:avLst/>
            </a:prstGeom>
            <a:ln w="57150">
              <a:solidFill>
                <a:srgbClr val="A12056"/>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p:cNvPr>
            <p:cNvCxnSpPr>
              <a:cxnSpLocks/>
            </p:cNvCxnSpPr>
            <p:nvPr/>
          </p:nvCxnSpPr>
          <p:spPr>
            <a:xfrm>
              <a:off x="5526577" y="1831005"/>
              <a:ext cx="1810925" cy="1349376"/>
            </a:xfrm>
            <a:prstGeom prst="straightConnector1">
              <a:avLst/>
            </a:prstGeom>
            <a:ln w="57150">
              <a:solidFill>
                <a:srgbClr val="A12056"/>
              </a:solidFill>
              <a:tailEnd type="triangle"/>
            </a:ln>
          </p:spPr>
          <p:style>
            <a:lnRef idx="1">
              <a:schemeClr val="accent1"/>
            </a:lnRef>
            <a:fillRef idx="0">
              <a:schemeClr val="accent1"/>
            </a:fillRef>
            <a:effectRef idx="0">
              <a:schemeClr val="accent1"/>
            </a:effectRef>
            <a:fontRef idx="minor">
              <a:schemeClr val="tx1"/>
            </a:fontRef>
          </p:style>
        </p:cxnSp>
      </p:grpSp>
      <p:sp>
        <p:nvSpPr>
          <p:cNvPr id="8" name="Título 6">
            <a:extLst/>
          </p:cNvPr>
          <p:cNvSpPr txBox="1">
            <a:spLocks/>
          </p:cNvSpPr>
          <p:nvPr/>
        </p:nvSpPr>
        <p:spPr>
          <a:xfrm>
            <a:off x="940904" y="121590"/>
            <a:ext cx="11105322" cy="1049095"/>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3600" b="1" dirty="0">
                <a:solidFill>
                  <a:srgbClr val="7030A0"/>
                </a:solidFill>
              </a:rPr>
              <a:t>Carga de archivos</a:t>
            </a:r>
          </a:p>
        </p:txBody>
      </p:sp>
    </p:spTree>
    <p:extLst>
      <p:ext uri="{BB962C8B-B14F-4D97-AF65-F5344CB8AC3E}">
        <p14:creationId xmlns:p14="http://schemas.microsoft.com/office/powerpoint/2010/main" val="17354786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5"/>
          <p:cNvPicPr>
            <a:picLocks noChangeAspect="1"/>
          </p:cNvPicPr>
          <p:nvPr/>
        </p:nvPicPr>
        <p:blipFill rotWithShape="1">
          <a:blip r:embed="rId2">
            <a:extLst>
              <a:ext uri="{28A0092B-C50C-407E-A947-70E740481C1C}">
                <a14:useLocalDpi xmlns:a14="http://schemas.microsoft.com/office/drawing/2010/main" val="0"/>
              </a:ext>
            </a:extLst>
          </a:blip>
          <a:srcRect b="8644"/>
          <a:stretch/>
        </p:blipFill>
        <p:spPr>
          <a:xfrm>
            <a:off x="2182561" y="2193710"/>
            <a:ext cx="8662988" cy="1568845"/>
          </a:xfrm>
          <a:prstGeom prst="rect">
            <a:avLst/>
          </a:prstGeom>
        </p:spPr>
      </p:pic>
      <p:sp>
        <p:nvSpPr>
          <p:cNvPr id="3" name="Título 1">
            <a:extLst/>
          </p:cNvPr>
          <p:cNvSpPr txBox="1">
            <a:spLocks/>
          </p:cNvSpPr>
          <p:nvPr/>
        </p:nvSpPr>
        <p:spPr>
          <a:xfrm>
            <a:off x="0" y="412750"/>
            <a:ext cx="12192000" cy="915988"/>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4000" b="1" dirty="0"/>
              <a:t>Estatus</a:t>
            </a:r>
            <a:endParaRPr lang="es-MX" sz="5400" b="1"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816" y="5066865"/>
            <a:ext cx="1648055" cy="571580"/>
          </a:xfrm>
          <a:prstGeom prst="rect">
            <a:avLst/>
          </a:prstGeom>
          <a:ln w="57150">
            <a:solidFill>
              <a:srgbClr val="A12056"/>
            </a:solidFill>
          </a:ln>
        </p:spPr>
      </p:pic>
      <p:sp>
        <p:nvSpPr>
          <p:cNvPr id="5" name="CuadroTexto 4"/>
          <p:cNvSpPr txBox="1"/>
          <p:nvPr/>
        </p:nvSpPr>
        <p:spPr>
          <a:xfrm>
            <a:off x="1653605" y="1346241"/>
            <a:ext cx="10133233" cy="830997"/>
          </a:xfrm>
          <a:prstGeom prst="rect">
            <a:avLst/>
          </a:prstGeom>
          <a:noFill/>
        </p:spPr>
        <p:txBody>
          <a:bodyPr wrap="square" rtlCol="0">
            <a:spAutoFit/>
          </a:bodyPr>
          <a:lstStyle/>
          <a:p>
            <a:r>
              <a:rPr lang="es-MX" sz="2400" dirty="0"/>
              <a:t>Realiza la “Carga del Archivo” se crea un registro que sirve de comprobación del ejercicio de carga.</a:t>
            </a:r>
          </a:p>
        </p:txBody>
      </p:sp>
      <p:sp>
        <p:nvSpPr>
          <p:cNvPr id="6" name="CuadroTexto 5"/>
          <p:cNvSpPr txBox="1"/>
          <p:nvPr/>
        </p:nvSpPr>
        <p:spPr>
          <a:xfrm>
            <a:off x="5870593" y="4382774"/>
            <a:ext cx="4974956" cy="1938992"/>
          </a:xfrm>
          <a:prstGeom prst="rect">
            <a:avLst/>
          </a:prstGeom>
          <a:noFill/>
          <a:ln w="57150">
            <a:solidFill>
              <a:srgbClr val="A12056"/>
            </a:solidFill>
          </a:ln>
        </p:spPr>
        <p:txBody>
          <a:bodyPr wrap="square" rtlCol="0">
            <a:spAutoFit/>
          </a:bodyPr>
          <a:lstStyle/>
          <a:p>
            <a:r>
              <a:rPr lang="es-MX" sz="2400" dirty="0"/>
              <a:t>Nos indica el estado del archivo</a:t>
            </a:r>
          </a:p>
          <a:p>
            <a:pPr marL="342900" indent="-342900">
              <a:buFont typeface="Arial" panose="020B0604020202020204" pitchFamily="34" charset="0"/>
              <a:buChar char="•"/>
            </a:pPr>
            <a:r>
              <a:rPr lang="es-MX" sz="2400" dirty="0"/>
              <a:t>Recibido</a:t>
            </a:r>
          </a:p>
          <a:p>
            <a:pPr marL="342900" indent="-342900">
              <a:buFont typeface="Arial" panose="020B0604020202020204" pitchFamily="34" charset="0"/>
              <a:buChar char="•"/>
            </a:pPr>
            <a:r>
              <a:rPr lang="es-MX" sz="2400" dirty="0"/>
              <a:t>Iniciado</a:t>
            </a:r>
          </a:p>
          <a:p>
            <a:pPr marL="342900" indent="-342900">
              <a:buFont typeface="Arial" panose="020B0604020202020204" pitchFamily="34" charset="0"/>
              <a:buChar char="•"/>
            </a:pPr>
            <a:r>
              <a:rPr lang="es-MX" sz="2400" dirty="0"/>
              <a:t>Error de carga</a:t>
            </a:r>
          </a:p>
          <a:p>
            <a:pPr marL="342900" indent="-342900">
              <a:buFont typeface="Arial" panose="020B0604020202020204" pitchFamily="34" charset="0"/>
              <a:buChar char="•"/>
            </a:pPr>
            <a:r>
              <a:rPr lang="es-MX" sz="2400" dirty="0"/>
              <a:t>Terminado</a:t>
            </a:r>
          </a:p>
        </p:txBody>
      </p:sp>
      <p:sp>
        <p:nvSpPr>
          <p:cNvPr id="7" name="Flecha: hacia la izquierda 6">
            <a:extLst/>
          </p:cNvPr>
          <p:cNvSpPr/>
          <p:nvPr/>
        </p:nvSpPr>
        <p:spPr>
          <a:xfrm>
            <a:off x="4508383" y="4941981"/>
            <a:ext cx="1207698" cy="821348"/>
          </a:xfrm>
          <a:prstGeom prst="leftArrow">
            <a:avLst/>
          </a:prstGeom>
          <a:solidFill>
            <a:srgbClr val="A12056"/>
          </a:solidFill>
          <a:ln>
            <a:solidFill>
              <a:srgbClr val="A12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2484360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3"/>
          <p:cNvPicPr>
            <a:picLocks noChangeAspect="1"/>
          </p:cNvPicPr>
          <p:nvPr/>
        </p:nvPicPr>
        <p:blipFill rotWithShape="1">
          <a:blip r:embed="rId2">
            <a:extLst>
              <a:ext uri="{28A0092B-C50C-407E-A947-70E740481C1C}">
                <a14:useLocalDpi xmlns:a14="http://schemas.microsoft.com/office/drawing/2010/main" val="0"/>
              </a:ext>
            </a:extLst>
          </a:blip>
          <a:srcRect l="12781" t="50250" r="630" b="9128"/>
          <a:stretch/>
        </p:blipFill>
        <p:spPr>
          <a:xfrm>
            <a:off x="2125450" y="1074157"/>
            <a:ext cx="8985250" cy="2455862"/>
          </a:xfrm>
          <a:prstGeom prst="rect">
            <a:avLst/>
          </a:prstGeom>
        </p:spPr>
      </p:pic>
      <p:sp>
        <p:nvSpPr>
          <p:cNvPr id="3" name="Título 1">
            <a:extLst/>
          </p:cNvPr>
          <p:cNvSpPr txBox="1">
            <a:spLocks/>
          </p:cNvSpPr>
          <p:nvPr/>
        </p:nvSpPr>
        <p:spPr>
          <a:xfrm>
            <a:off x="-35719" y="218656"/>
            <a:ext cx="12227719" cy="749300"/>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3600" b="1" dirty="0">
                <a:solidFill>
                  <a:srgbClr val="7030A0"/>
                </a:solidFill>
              </a:rPr>
              <a:t>Ver detalle</a:t>
            </a:r>
            <a:endParaRPr lang="es-MX" sz="5400" b="1" dirty="0">
              <a:solidFill>
                <a:srgbClr val="7030A0"/>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4520" y="3958611"/>
            <a:ext cx="4295805" cy="2505886"/>
          </a:xfrm>
          <a:prstGeom prst="rect">
            <a:avLst/>
          </a:prstGeom>
          <a:ln w="57150">
            <a:solidFill>
              <a:srgbClr val="22B14C"/>
            </a:solidFill>
          </a:ln>
        </p:spPr>
      </p:pic>
      <p:sp>
        <p:nvSpPr>
          <p:cNvPr id="5" name="CuadroTexto 4"/>
          <p:cNvSpPr txBox="1"/>
          <p:nvPr/>
        </p:nvSpPr>
        <p:spPr>
          <a:xfrm>
            <a:off x="8822332" y="4815043"/>
            <a:ext cx="2288368" cy="1016047"/>
          </a:xfrm>
          <a:prstGeom prst="rect">
            <a:avLst/>
          </a:prstGeom>
          <a:noFill/>
        </p:spPr>
        <p:txBody>
          <a:bodyPr wrap="square" rtlCol="0">
            <a:spAutoFit/>
          </a:bodyPr>
          <a:lstStyle/>
          <a:p>
            <a:r>
              <a:rPr lang="es-MX" dirty="0"/>
              <a:t>Ver detalle arroja un listado de registros cargados.</a:t>
            </a:r>
          </a:p>
        </p:txBody>
      </p:sp>
      <p:sp>
        <p:nvSpPr>
          <p:cNvPr id="6" name="Rectángulo: esquinas redondeadas 5">
            <a:extLst/>
          </p:cNvPr>
          <p:cNvSpPr/>
          <p:nvPr/>
        </p:nvSpPr>
        <p:spPr>
          <a:xfrm>
            <a:off x="10054547" y="3058773"/>
            <a:ext cx="379562" cy="370227"/>
          </a:xfrm>
          <a:prstGeom prst="roundRect">
            <a:avLst/>
          </a:prstGeom>
          <a:noFill/>
          <a:ln w="57150">
            <a:solidFill>
              <a:srgbClr val="22B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7" name="Conector recto de flecha 6">
            <a:extLst/>
          </p:cNvPr>
          <p:cNvCxnSpPr>
            <a:cxnSpLocks/>
            <a:stCxn id="6" idx="2"/>
            <a:endCxn id="5" idx="0"/>
          </p:cNvCxnSpPr>
          <p:nvPr/>
        </p:nvCxnSpPr>
        <p:spPr>
          <a:xfrm flipH="1">
            <a:off x="9966516" y="3429000"/>
            <a:ext cx="277812" cy="1386043"/>
          </a:xfrm>
          <a:prstGeom prst="straightConnector1">
            <a:avLst/>
          </a:prstGeom>
          <a:ln w="57150">
            <a:solidFill>
              <a:srgbClr val="22B14C"/>
            </a:solidFill>
            <a:tailEnd type="triangle"/>
          </a:ln>
        </p:spPr>
        <p:style>
          <a:lnRef idx="1">
            <a:schemeClr val="accent1"/>
          </a:lnRef>
          <a:fillRef idx="0">
            <a:schemeClr val="accent1"/>
          </a:fillRef>
          <a:effectRef idx="0">
            <a:schemeClr val="accent1"/>
          </a:effectRef>
          <a:fontRef idx="minor">
            <a:schemeClr val="tx1"/>
          </a:fontRef>
        </p:style>
      </p:cxnSp>
      <p:sp>
        <p:nvSpPr>
          <p:cNvPr id="8" name="Flecha: a la derecha 7">
            <a:extLst/>
          </p:cNvPr>
          <p:cNvSpPr/>
          <p:nvPr/>
        </p:nvSpPr>
        <p:spPr>
          <a:xfrm>
            <a:off x="7800106" y="4703531"/>
            <a:ext cx="608179" cy="1033123"/>
          </a:xfrm>
          <a:prstGeom prst="rightArrow">
            <a:avLst/>
          </a:prstGeom>
          <a:noFill/>
          <a:ln w="57150">
            <a:solidFill>
              <a:srgbClr val="22B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9530155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0" y="253697"/>
            <a:ext cx="12192000" cy="735012"/>
          </a:xfrm>
          <a:prstGeom prst="rect">
            <a:avLst/>
          </a:prstGeom>
        </p:spPr>
        <p:txBody>
          <a:bodyPr vert="horz" lIns="91440" tIns="45720" rIns="91440" bIns="45720" rtlCol="0" anchor="ctr">
            <a:normAutofit/>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sz="3600" b="1" dirty="0">
                <a:solidFill>
                  <a:srgbClr val="7030A0"/>
                </a:solidFill>
              </a:rPr>
              <a:t>ERROR DE CARGA</a:t>
            </a:r>
          </a:p>
        </p:txBody>
      </p:sp>
      <p:pic>
        <p:nvPicPr>
          <p:cNvPr id="3"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103" y="1442861"/>
            <a:ext cx="7697788" cy="571500"/>
          </a:xfrm>
          <a:prstGeom prst="rect">
            <a:avLst/>
          </a:prstGeom>
        </p:spPr>
      </p:pic>
      <p:pic>
        <p:nvPicPr>
          <p:cNvPr id="4" name="Imagen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990443" y="2576081"/>
            <a:ext cx="8211113" cy="3857570"/>
          </a:xfrm>
          <a:prstGeom prst="rect">
            <a:avLst/>
          </a:prstGeom>
        </p:spPr>
      </p:pic>
      <p:sp>
        <p:nvSpPr>
          <p:cNvPr id="5" name="CuadroTexto 4"/>
          <p:cNvSpPr txBox="1"/>
          <p:nvPr/>
        </p:nvSpPr>
        <p:spPr>
          <a:xfrm>
            <a:off x="0" y="707849"/>
            <a:ext cx="12192000" cy="369332"/>
          </a:xfrm>
          <a:prstGeom prst="rect">
            <a:avLst/>
          </a:prstGeom>
          <a:noFill/>
        </p:spPr>
        <p:txBody>
          <a:bodyPr wrap="square" rtlCol="0">
            <a:spAutoFit/>
          </a:bodyPr>
          <a:lstStyle/>
          <a:p>
            <a:pPr algn="ctr"/>
            <a:r>
              <a:rPr lang="es-MX" dirty="0">
                <a:solidFill>
                  <a:srgbClr val="7030A0"/>
                </a:solidFill>
              </a:rPr>
              <a:t>El campo Estatus marca el ERROR DE CARGA</a:t>
            </a:r>
          </a:p>
        </p:txBody>
      </p:sp>
      <p:sp>
        <p:nvSpPr>
          <p:cNvPr id="6" name="Rectángulo 5"/>
          <p:cNvSpPr/>
          <p:nvPr/>
        </p:nvSpPr>
        <p:spPr>
          <a:xfrm>
            <a:off x="2514397" y="1981400"/>
            <a:ext cx="7687159" cy="400238"/>
          </a:xfrm>
          <a:prstGeom prst="rect">
            <a:avLst/>
          </a:prstGeom>
        </p:spPr>
        <p:txBody>
          <a:bodyPr wrap="square">
            <a:spAutoFit/>
          </a:bodyPr>
          <a:lstStyle/>
          <a:p>
            <a:r>
              <a:rPr lang="es-MX" dirty="0"/>
              <a:t>Los Errores de Carga también generan comprobante y número de folio</a:t>
            </a:r>
          </a:p>
        </p:txBody>
      </p:sp>
      <p:sp>
        <p:nvSpPr>
          <p:cNvPr id="7" name="CuadroTexto 6"/>
          <p:cNvSpPr txBox="1"/>
          <p:nvPr/>
        </p:nvSpPr>
        <p:spPr>
          <a:xfrm>
            <a:off x="7441097" y="3882135"/>
            <a:ext cx="3160828" cy="101604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dirty="0"/>
              <a:t>Se genera un documento con las descripciones de error para ser atendidos.</a:t>
            </a:r>
          </a:p>
        </p:txBody>
      </p:sp>
    </p:spTree>
    <p:extLst>
      <p:ext uri="{BB962C8B-B14F-4D97-AF65-F5344CB8AC3E}">
        <p14:creationId xmlns:p14="http://schemas.microsoft.com/office/powerpoint/2010/main" val="15067156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2" y="0"/>
            <a:ext cx="12192001" cy="801687"/>
          </a:xfrm>
          <a:prstGeom prst="rect">
            <a:avLst/>
          </a:prstGeom>
        </p:spPr>
        <p:txBody>
          <a:bodyPr vert="horz" lIns="91440" tIns="45720" rIns="91440" bIns="45720" rtlCol="0" anchor="ctr">
            <a:noAutofit/>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sz="3600" b="1">
                <a:solidFill>
                  <a:srgbClr val="7030A0"/>
                </a:solidFill>
              </a:rPr>
              <a:t>Comprobante de Procedimiento o Acuse de carga</a:t>
            </a:r>
            <a:endParaRPr lang="es-MX" sz="3600" b="1" dirty="0">
              <a:solidFill>
                <a:srgbClr val="7030A0"/>
              </a:solidFill>
            </a:endParaRPr>
          </a:p>
        </p:txBody>
      </p:sp>
      <p:pic>
        <p:nvPicPr>
          <p:cNvPr id="9" name="Marcador de contenido 3"/>
          <p:cNvPicPr>
            <a:picLocks noChangeAspect="1"/>
          </p:cNvPicPr>
          <p:nvPr/>
        </p:nvPicPr>
        <p:blipFill rotWithShape="1">
          <a:blip r:embed="rId2">
            <a:extLst>
              <a:ext uri="{28A0092B-C50C-407E-A947-70E740481C1C}">
                <a14:useLocalDpi xmlns:a14="http://schemas.microsoft.com/office/drawing/2010/main" val="0"/>
              </a:ext>
            </a:extLst>
          </a:blip>
          <a:srcRect b="47177"/>
          <a:stretch/>
        </p:blipFill>
        <p:spPr>
          <a:xfrm>
            <a:off x="2300005" y="2103755"/>
            <a:ext cx="7124086" cy="4358638"/>
          </a:xfrm>
          <a:prstGeom prst="rect">
            <a:avLst/>
          </a:prstGeom>
        </p:spPr>
      </p:pic>
      <p:pic>
        <p:nvPicPr>
          <p:cNvPr id="10" name="Marcador de contenido 3"/>
          <p:cNvPicPr>
            <a:picLocks noChangeAspect="1"/>
          </p:cNvPicPr>
          <p:nvPr/>
        </p:nvPicPr>
        <p:blipFill rotWithShape="1">
          <a:blip r:embed="rId3">
            <a:extLst>
              <a:ext uri="{28A0092B-C50C-407E-A947-70E740481C1C}">
                <a14:useLocalDpi xmlns:a14="http://schemas.microsoft.com/office/drawing/2010/main" val="0"/>
              </a:ext>
            </a:extLst>
          </a:blip>
          <a:srcRect l="12781" t="50250" r="630" b="9128"/>
          <a:stretch/>
        </p:blipFill>
        <p:spPr>
          <a:xfrm>
            <a:off x="2229661" y="801687"/>
            <a:ext cx="9105272" cy="1472339"/>
          </a:xfrm>
          <a:prstGeom prst="rect">
            <a:avLst/>
          </a:prstGeom>
        </p:spPr>
      </p:pic>
      <p:pic>
        <p:nvPicPr>
          <p:cNvPr id="11" name="Imagen 1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251875" y="1948979"/>
            <a:ext cx="741855" cy="309549"/>
          </a:xfrm>
          <a:prstGeom prst="rect">
            <a:avLst/>
          </a:prstGeom>
        </p:spPr>
      </p:pic>
      <p:sp>
        <p:nvSpPr>
          <p:cNvPr id="12" name="CuadroTexto 11"/>
          <p:cNvSpPr txBox="1"/>
          <p:nvPr/>
        </p:nvSpPr>
        <p:spPr>
          <a:xfrm>
            <a:off x="9323042" y="2730831"/>
            <a:ext cx="2779286"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dirty="0"/>
              <a:t>Este campo descarga el </a:t>
            </a:r>
            <a:r>
              <a:rPr lang="es-MX" b="1" dirty="0"/>
              <a:t>Comprobante de Procedimiento o acuse de carga</a:t>
            </a:r>
          </a:p>
        </p:txBody>
      </p:sp>
      <p:sp>
        <p:nvSpPr>
          <p:cNvPr id="13" name="CuadroTexto 12"/>
          <p:cNvSpPr txBox="1"/>
          <p:nvPr/>
        </p:nvSpPr>
        <p:spPr>
          <a:xfrm>
            <a:off x="5917289" y="3931160"/>
            <a:ext cx="2567755"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MX" dirty="0"/>
              <a:t>Número de folio del registro de carga</a:t>
            </a:r>
          </a:p>
        </p:txBody>
      </p:sp>
      <p:sp>
        <p:nvSpPr>
          <p:cNvPr id="14" name="Diagrama de flujo: preparación 13">
            <a:extLst/>
          </p:cNvPr>
          <p:cNvSpPr/>
          <p:nvPr/>
        </p:nvSpPr>
        <p:spPr>
          <a:xfrm>
            <a:off x="7361969" y="2971618"/>
            <a:ext cx="1824815" cy="489718"/>
          </a:xfrm>
          <a:prstGeom prst="flowChartPreparation">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5" name="Conector recto de flecha 14">
            <a:extLst/>
          </p:cNvPr>
          <p:cNvCxnSpPr>
            <a:stCxn id="12" idx="0"/>
            <a:endCxn id="11" idx="3"/>
          </p:cNvCxnSpPr>
          <p:nvPr/>
        </p:nvCxnSpPr>
        <p:spPr>
          <a:xfrm flipH="1" flipV="1">
            <a:off x="9993730" y="2103754"/>
            <a:ext cx="718955" cy="627077"/>
          </a:xfrm>
          <a:prstGeom prst="straightConnector1">
            <a:avLst/>
          </a:prstGeom>
          <a:ln w="57150">
            <a:solidFill>
              <a:srgbClr val="68AA3B"/>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p:cNvPr>
          <p:cNvCxnSpPr>
            <a:cxnSpLocks/>
            <a:stCxn id="13" idx="0"/>
          </p:cNvCxnSpPr>
          <p:nvPr/>
        </p:nvCxnSpPr>
        <p:spPr>
          <a:xfrm flipV="1">
            <a:off x="7201167" y="3461336"/>
            <a:ext cx="1073209" cy="469824"/>
          </a:xfrm>
          <a:prstGeom prst="straightConnector1">
            <a:avLst/>
          </a:prstGeom>
          <a:ln w="57150">
            <a:solidFill>
              <a:srgbClr val="68AA3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91649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4076700" y="2299320"/>
            <a:ext cx="7899400" cy="3263279"/>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marL="742950" indent="-742950">
              <a:buFont typeface="+mj-lt"/>
              <a:buAutoNum type="arabicPeriod" startAt="5"/>
            </a:pPr>
            <a:r>
              <a:rPr lang="es-MX" sz="4000" b="1" dirty="0">
                <a:solidFill>
                  <a:srgbClr val="007365"/>
                </a:solidFill>
                <a:effectLst>
                  <a:outerShdw blurRad="38100" dist="38100" dir="2700000" algn="tl">
                    <a:srgbClr val="000000">
                      <a:alpha val="43137"/>
                    </a:srgbClr>
                  </a:outerShdw>
                </a:effectLst>
              </a:rPr>
              <a:t>Carga de información</a:t>
            </a:r>
          </a:p>
          <a:p>
            <a:pPr marL="1657350" lvl="2" indent="-742950">
              <a:buFont typeface="+mj-lt"/>
              <a:buAutoNum type="arabicPeriod" startAt="4"/>
            </a:pPr>
            <a:endParaRPr lang="es-MX" sz="967" b="1" dirty="0">
              <a:solidFill>
                <a:srgbClr val="007365"/>
              </a:solidFill>
              <a:effectLst>
                <a:outerShdw blurRad="38100" dist="38100" dir="2700000" algn="tl">
                  <a:srgbClr val="000000">
                    <a:alpha val="43137"/>
                  </a:srgbClr>
                </a:outerShdw>
              </a:effectLst>
            </a:endParaRPr>
          </a:p>
          <a:p>
            <a:pPr marL="898215" lvl="1" indent="-457200"/>
            <a:r>
              <a:rPr lang="es-MX" sz="2800" dirty="0">
                <a:solidFill>
                  <a:srgbClr val="007365"/>
                </a:solidFill>
              </a:rPr>
              <a:t>5.1 Archivos de carga masiva</a:t>
            </a:r>
          </a:p>
          <a:p>
            <a:pPr marL="898215" lvl="1" indent="-457200"/>
            <a:r>
              <a:rPr lang="es-MX" sz="2800" dirty="0">
                <a:solidFill>
                  <a:srgbClr val="007365"/>
                </a:solidFill>
              </a:rPr>
              <a:t>5.2 Carga de Archivos</a:t>
            </a:r>
          </a:p>
          <a:p>
            <a:pPr marL="898215" lvl="1" indent="-457200"/>
            <a:r>
              <a:rPr lang="es-MX" sz="2800" b="1" dirty="0">
                <a:solidFill>
                  <a:srgbClr val="0033CC"/>
                </a:solidFill>
              </a:rPr>
              <a:t>5.3 Administración de Información</a:t>
            </a:r>
          </a:p>
          <a:p>
            <a:pPr marL="898215" lvl="1" indent="-457200"/>
            <a:r>
              <a:rPr lang="es-MX" sz="2800" dirty="0">
                <a:solidFill>
                  <a:srgbClr val="007365"/>
                </a:solidFill>
              </a:rPr>
              <a:t>5.4 Opciones avanzadas (Copia/eliminación de información)</a:t>
            </a:r>
          </a:p>
        </p:txBody>
      </p:sp>
    </p:spTree>
    <p:extLst>
      <p:ext uri="{BB962C8B-B14F-4D97-AF65-F5344CB8AC3E}">
        <p14:creationId xmlns:p14="http://schemas.microsoft.com/office/powerpoint/2010/main" val="14202936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1895708" y="1606731"/>
            <a:ext cx="9746166" cy="5058927"/>
          </a:xfrm>
          <a:prstGeom prst="rect">
            <a:avLst/>
          </a:prstGeom>
        </p:spPr>
        <p:txBody>
          <a:bodyPr vert="horz" lIns="91440" tIns="45720" rIns="91440" bIns="45720" rtlCol="0">
            <a:normAutofit/>
          </a:bodyPr>
          <a:lstStyle>
            <a:lvl1pPr marL="220508" indent="-220508" algn="l" defTabSz="882030" rtl="0" eaLnBrk="1" latinLnBrk="0" hangingPunct="1">
              <a:lnSpc>
                <a:spcPct val="90000"/>
              </a:lnSpc>
              <a:spcBef>
                <a:spcPts val="965"/>
              </a:spcBef>
              <a:buFont typeface="Arial" panose="020B0604020202020204" pitchFamily="34" charset="0"/>
              <a:buChar char="•"/>
              <a:defRPr sz="2701" kern="1200">
                <a:solidFill>
                  <a:schemeClr val="tx1"/>
                </a:solidFill>
                <a:latin typeface="+mn-lt"/>
                <a:ea typeface="+mn-ea"/>
                <a:cs typeface="+mn-cs"/>
              </a:defRPr>
            </a:lvl1pPr>
            <a:lvl2pPr marL="661523" indent="-220508" algn="l" defTabSz="882030" rtl="0" eaLnBrk="1" latinLnBrk="0" hangingPunct="1">
              <a:lnSpc>
                <a:spcPct val="90000"/>
              </a:lnSpc>
              <a:spcBef>
                <a:spcPts val="482"/>
              </a:spcBef>
              <a:buFont typeface="Arial" panose="020B0604020202020204" pitchFamily="34" charset="0"/>
              <a:buChar char="•"/>
              <a:defRPr sz="2315" kern="1200">
                <a:solidFill>
                  <a:schemeClr val="tx1"/>
                </a:solidFill>
                <a:latin typeface="+mn-lt"/>
                <a:ea typeface="+mn-ea"/>
                <a:cs typeface="+mn-cs"/>
              </a:defRPr>
            </a:lvl2pPr>
            <a:lvl3pPr marL="1102538" indent="-220508" algn="l" defTabSz="882030" rtl="0" eaLnBrk="1" latinLnBrk="0" hangingPunct="1">
              <a:lnSpc>
                <a:spcPct val="90000"/>
              </a:lnSpc>
              <a:spcBef>
                <a:spcPts val="482"/>
              </a:spcBef>
              <a:buFont typeface="Arial" panose="020B0604020202020204" pitchFamily="34" charset="0"/>
              <a:buChar char="•"/>
              <a:defRPr sz="1929" kern="1200">
                <a:solidFill>
                  <a:schemeClr val="tx1"/>
                </a:solidFill>
                <a:latin typeface="+mn-lt"/>
                <a:ea typeface="+mn-ea"/>
                <a:cs typeface="+mn-cs"/>
              </a:defRPr>
            </a:lvl3pPr>
            <a:lvl4pPr marL="154355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4pPr>
            <a:lvl5pPr marL="1984568"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5pPr>
            <a:lvl6pPr marL="242558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6pPr>
            <a:lvl7pPr marL="2866598"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7pPr>
            <a:lvl8pPr marL="330761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8pPr>
            <a:lvl9pPr marL="3748629"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9pPr>
          </a:lstStyle>
          <a:p>
            <a:pPr marL="342900" indent="-342900" algn="just"/>
            <a:r>
              <a:rPr lang="es-MX" sz="3200" dirty="0">
                <a:solidFill>
                  <a:srgbClr val="7030A0"/>
                </a:solidFill>
              </a:rPr>
              <a:t>Puede ser utilizada por el para la verificación de la Información cargada. </a:t>
            </a:r>
          </a:p>
          <a:p>
            <a:pPr algn="just"/>
            <a:r>
              <a:rPr lang="es-MX" sz="3200" dirty="0">
                <a:solidFill>
                  <a:srgbClr val="7030A0"/>
                </a:solidFill>
              </a:rPr>
              <a:t>Se pueden editar y eliminar registros individualmente.</a:t>
            </a:r>
          </a:p>
          <a:p>
            <a:pPr algn="just"/>
            <a:r>
              <a:rPr lang="es-MX" sz="3200" dirty="0">
                <a:solidFill>
                  <a:srgbClr val="7030A0"/>
                </a:solidFill>
              </a:rPr>
              <a:t>Se puede cargar a través de formulario web (registro por registro).</a:t>
            </a:r>
          </a:p>
          <a:p>
            <a:pPr algn="just"/>
            <a:r>
              <a:rPr lang="es-MX" sz="3200" dirty="0">
                <a:solidFill>
                  <a:srgbClr val="7030A0"/>
                </a:solidFill>
              </a:rPr>
              <a:t>En este submenú se descargan los archivos de Excel con los que se realiza el cambio y la baja masiva de información.</a:t>
            </a:r>
          </a:p>
          <a:p>
            <a:pPr lvl="1" algn="just">
              <a:buFont typeface="Courier New" panose="02070309020205020404" pitchFamily="49" charset="0"/>
              <a:buChar char="o"/>
            </a:pPr>
            <a:endParaRPr lang="es-MX" dirty="0">
              <a:solidFill>
                <a:srgbClr val="7030A0"/>
              </a:solidFill>
            </a:endParaRPr>
          </a:p>
        </p:txBody>
      </p:sp>
      <p:sp>
        <p:nvSpPr>
          <p:cNvPr id="3" name="Título 1"/>
          <p:cNvSpPr txBox="1">
            <a:spLocks/>
          </p:cNvSpPr>
          <p:nvPr/>
        </p:nvSpPr>
        <p:spPr>
          <a:xfrm>
            <a:off x="3389231" y="656590"/>
            <a:ext cx="5095672" cy="775970"/>
          </a:xfrm>
          <a:prstGeom prst="rect">
            <a:avLst/>
          </a:prstGeom>
        </p:spPr>
        <p:txBody>
          <a:bodyPr vert="horz" lIns="91440" tIns="45720" rIns="91440" bIns="45720" rtlCol="0" anchor="ctr">
            <a:normAutofit fontScale="97500"/>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3600" b="1" dirty="0">
                <a:solidFill>
                  <a:srgbClr val="7030A0"/>
                </a:solidFill>
              </a:rPr>
              <a:t>Puntos Importantes</a:t>
            </a:r>
          </a:p>
        </p:txBody>
      </p:sp>
    </p:spTree>
    <p:extLst>
      <p:ext uri="{BB962C8B-B14F-4D97-AF65-F5344CB8AC3E}">
        <p14:creationId xmlns:p14="http://schemas.microsoft.com/office/powerpoint/2010/main" val="25432602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526" y="2008026"/>
            <a:ext cx="9569003" cy="2421227"/>
          </a:xfrm>
          <a:prstGeom prst="rect">
            <a:avLst/>
          </a:prstGeom>
        </p:spPr>
      </p:pic>
      <p:sp>
        <p:nvSpPr>
          <p:cNvPr id="3" name="Elipse 2"/>
          <p:cNvSpPr/>
          <p:nvPr/>
        </p:nvSpPr>
        <p:spPr>
          <a:xfrm>
            <a:off x="7819987" y="3218639"/>
            <a:ext cx="3067657" cy="28750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Rectángulo 3"/>
          <p:cNvSpPr/>
          <p:nvPr/>
        </p:nvSpPr>
        <p:spPr>
          <a:xfrm>
            <a:off x="8210568" y="3980259"/>
            <a:ext cx="669702" cy="321972"/>
          </a:xfrm>
          <a:prstGeom prst="rect">
            <a:avLst/>
          </a:prstGeom>
          <a:noFill/>
          <a:ln w="38100">
            <a:solidFill>
              <a:srgbClr val="007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5" name="Conector recto de flecha 4"/>
          <p:cNvCxnSpPr>
            <a:cxnSpLocks/>
            <a:stCxn id="7" idx="3"/>
            <a:endCxn id="3" idx="2"/>
          </p:cNvCxnSpPr>
          <p:nvPr/>
        </p:nvCxnSpPr>
        <p:spPr>
          <a:xfrm flipV="1">
            <a:off x="6480601" y="3362393"/>
            <a:ext cx="1339386" cy="2087746"/>
          </a:xfrm>
          <a:prstGeom prst="straightConnector1">
            <a:avLst/>
          </a:prstGeom>
          <a:ln w="57150">
            <a:solidFill>
              <a:srgbClr val="68AA3B"/>
            </a:solidFill>
            <a:tailEnd type="triangle"/>
          </a:ln>
        </p:spPr>
        <p:style>
          <a:lnRef idx="1">
            <a:schemeClr val="accent1"/>
          </a:lnRef>
          <a:fillRef idx="0">
            <a:schemeClr val="accent1"/>
          </a:fillRef>
          <a:effectRef idx="0">
            <a:schemeClr val="accent1"/>
          </a:effectRef>
          <a:fontRef idx="minor">
            <a:schemeClr val="tx1"/>
          </a:fontRef>
        </p:style>
      </p:cxnSp>
      <p:sp>
        <p:nvSpPr>
          <p:cNvPr id="6" name="Título 1"/>
          <p:cNvSpPr txBox="1">
            <a:spLocks/>
          </p:cNvSpPr>
          <p:nvPr/>
        </p:nvSpPr>
        <p:spPr>
          <a:xfrm>
            <a:off x="0" y="178620"/>
            <a:ext cx="12191999" cy="1030288"/>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3600" b="1" dirty="0">
                <a:solidFill>
                  <a:srgbClr val="7030A0"/>
                </a:solidFill>
              </a:rPr>
              <a:t>Selección de parámetros</a:t>
            </a:r>
          </a:p>
        </p:txBody>
      </p:sp>
      <p:sp>
        <p:nvSpPr>
          <p:cNvPr id="7" name="CuadroTexto 6"/>
          <p:cNvSpPr txBox="1"/>
          <p:nvPr/>
        </p:nvSpPr>
        <p:spPr>
          <a:xfrm>
            <a:off x="3273187" y="4634210"/>
            <a:ext cx="3207414" cy="163185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just"/>
            <a:r>
              <a:rPr lang="es-MX" dirty="0"/>
              <a:t>Se deberá de elegir la Normatividad de la que se administrará la información; y acto seguido deberás de dar clic en el botón “Buscar”.</a:t>
            </a:r>
          </a:p>
        </p:txBody>
      </p:sp>
      <p:pic>
        <p:nvPicPr>
          <p:cNvPr id="8" name="Imagen 7"/>
          <p:cNvPicPr>
            <a:picLocks noChangeAspect="1"/>
          </p:cNvPicPr>
          <p:nvPr/>
        </p:nvPicPr>
        <p:blipFill>
          <a:blip r:embed="rId3"/>
          <a:stretch>
            <a:fillRect/>
          </a:stretch>
        </p:blipFill>
        <p:spPr>
          <a:xfrm>
            <a:off x="1835526" y="2708817"/>
            <a:ext cx="2714625" cy="428626"/>
          </a:xfrm>
          <a:prstGeom prst="rect">
            <a:avLst/>
          </a:prstGeom>
        </p:spPr>
      </p:pic>
    </p:spTree>
    <p:extLst>
      <p:ext uri="{BB962C8B-B14F-4D97-AF65-F5344CB8AC3E}">
        <p14:creationId xmlns:p14="http://schemas.microsoft.com/office/powerpoint/2010/main" val="10767357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3"/>
          <p:cNvPicPr>
            <a:picLocks noChangeAspect="1"/>
          </p:cNvPicPr>
          <p:nvPr/>
        </p:nvPicPr>
        <p:blipFill rotWithShape="1">
          <a:blip r:embed="rId2">
            <a:extLst>
              <a:ext uri="{28A0092B-C50C-407E-A947-70E740481C1C}">
                <a14:useLocalDpi xmlns:a14="http://schemas.microsoft.com/office/drawing/2010/main" val="0"/>
              </a:ext>
            </a:extLst>
          </a:blip>
          <a:srcRect l="1562" t="22711" r="74999" b="34827"/>
          <a:stretch/>
        </p:blipFill>
        <p:spPr>
          <a:xfrm>
            <a:off x="2679535" y="2268032"/>
            <a:ext cx="3591100" cy="3553455"/>
          </a:xfrm>
          <a:prstGeom prst="rect">
            <a:avLst/>
          </a:prstGeom>
        </p:spPr>
      </p:pic>
      <p:sp>
        <p:nvSpPr>
          <p:cNvPr id="3" name="CuadroTexto 2"/>
          <p:cNvSpPr txBox="1"/>
          <p:nvPr/>
        </p:nvSpPr>
        <p:spPr>
          <a:xfrm>
            <a:off x="6751759" y="3807491"/>
            <a:ext cx="3597985" cy="1477328"/>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sz="1800" dirty="0"/>
              <a:t>Se desplegarán en manera de árbol los formatos que la Unidad Administrativa tiene relacionados, y al dar clic en alguno, nos aparecerá su tablero de control.</a:t>
            </a:r>
          </a:p>
        </p:txBody>
      </p:sp>
      <p:cxnSp>
        <p:nvCxnSpPr>
          <p:cNvPr id="4" name="Conector recto de flecha 3"/>
          <p:cNvCxnSpPr>
            <a:stCxn id="3" idx="1"/>
          </p:cNvCxnSpPr>
          <p:nvPr/>
        </p:nvCxnSpPr>
        <p:spPr>
          <a:xfrm flipH="1" flipV="1">
            <a:off x="5256483" y="4472491"/>
            <a:ext cx="1495276" cy="73664"/>
          </a:xfrm>
          <a:prstGeom prst="straightConnector1">
            <a:avLst/>
          </a:prstGeom>
          <a:ln w="57150">
            <a:solidFill>
              <a:srgbClr val="68AA3B"/>
            </a:solidFill>
            <a:tailEnd type="triangle"/>
          </a:ln>
        </p:spPr>
        <p:style>
          <a:lnRef idx="1">
            <a:schemeClr val="accent1"/>
          </a:lnRef>
          <a:fillRef idx="0">
            <a:schemeClr val="accent1"/>
          </a:fillRef>
          <a:effectRef idx="0">
            <a:schemeClr val="accent1"/>
          </a:effectRef>
          <a:fontRef idx="minor">
            <a:schemeClr val="tx1"/>
          </a:fontRef>
        </p:style>
      </p:cxnSp>
      <p:sp>
        <p:nvSpPr>
          <p:cNvPr id="5" name="Título 1"/>
          <p:cNvSpPr txBox="1">
            <a:spLocks/>
          </p:cNvSpPr>
          <p:nvPr/>
        </p:nvSpPr>
        <p:spPr>
          <a:xfrm>
            <a:off x="0" y="178620"/>
            <a:ext cx="12192000" cy="1030288"/>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3600" b="1" dirty="0"/>
              <a:t>Selección de parámetros</a:t>
            </a:r>
          </a:p>
        </p:txBody>
      </p:sp>
    </p:spTree>
    <p:extLst>
      <p:ext uri="{BB962C8B-B14F-4D97-AF65-F5344CB8AC3E}">
        <p14:creationId xmlns:p14="http://schemas.microsoft.com/office/powerpoint/2010/main" val="9785768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512090" y="1900893"/>
            <a:ext cx="10084247" cy="3625263"/>
          </a:xfrm>
          <a:prstGeom prst="rect">
            <a:avLst/>
          </a:prstGeom>
        </p:spPr>
      </p:pic>
      <p:sp>
        <p:nvSpPr>
          <p:cNvPr id="3" name="Título 1"/>
          <p:cNvSpPr txBox="1">
            <a:spLocks/>
          </p:cNvSpPr>
          <p:nvPr/>
        </p:nvSpPr>
        <p:spPr>
          <a:xfrm>
            <a:off x="0" y="178620"/>
            <a:ext cx="12192000" cy="1030288"/>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3600" b="1" dirty="0">
                <a:solidFill>
                  <a:srgbClr val="7030A0"/>
                </a:solidFill>
              </a:rPr>
              <a:t>Área de trabajo</a:t>
            </a:r>
          </a:p>
        </p:txBody>
      </p:sp>
    </p:spTree>
    <p:extLst>
      <p:ext uri="{BB962C8B-B14F-4D97-AF65-F5344CB8AC3E}">
        <p14:creationId xmlns:p14="http://schemas.microsoft.com/office/powerpoint/2010/main" val="3086584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Resultado de imagen para carga de informaciÃ³n"/>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4429" b="8699"/>
          <a:stretch/>
        </p:blipFill>
        <p:spPr bwMode="auto">
          <a:xfrm>
            <a:off x="5314949" y="881694"/>
            <a:ext cx="6509651" cy="5094611"/>
          </a:xfrm>
          <a:prstGeom prst="hexagon">
            <a:avLst/>
          </a:prstGeom>
          <a:noFill/>
          <a:extLst>
            <a:ext uri="{909E8E84-426E-40DD-AFC4-6F175D3DCCD1}">
              <a14:hiddenFill xmlns:a14="http://schemas.microsoft.com/office/drawing/2010/main">
                <a:solidFill>
                  <a:srgbClr val="FFFFFF"/>
                </a:solidFill>
              </a14:hiddenFill>
            </a:ext>
          </a:extLst>
        </p:spPr>
      </p:pic>
      <p:sp>
        <p:nvSpPr>
          <p:cNvPr id="5" name="Marcador de contenido 2"/>
          <p:cNvSpPr txBox="1">
            <a:spLocks/>
          </p:cNvSpPr>
          <p:nvPr/>
        </p:nvSpPr>
        <p:spPr>
          <a:xfrm>
            <a:off x="1853636" y="2080786"/>
            <a:ext cx="7191842" cy="1739082"/>
          </a:xfrm>
          <a:prstGeom prst="rect">
            <a:avLst/>
          </a:prstGeom>
        </p:spPr>
        <p:txBody>
          <a:bodyPr>
            <a:noAutofit/>
          </a:bodyPr>
          <a:lstStyle>
            <a:lvl1pPr marL="220508" indent="-220508" algn="l" defTabSz="882030" rtl="0" eaLnBrk="1" latinLnBrk="0" hangingPunct="1">
              <a:lnSpc>
                <a:spcPct val="90000"/>
              </a:lnSpc>
              <a:spcBef>
                <a:spcPts val="965"/>
              </a:spcBef>
              <a:buFont typeface="Arial" panose="020B0604020202020204" pitchFamily="34" charset="0"/>
              <a:buChar char="•"/>
              <a:defRPr sz="2701" kern="1200">
                <a:solidFill>
                  <a:schemeClr val="tx1"/>
                </a:solidFill>
                <a:latin typeface="+mn-lt"/>
                <a:ea typeface="+mn-ea"/>
                <a:cs typeface="+mn-cs"/>
              </a:defRPr>
            </a:lvl1pPr>
            <a:lvl2pPr marL="661523" indent="-220508" algn="l" defTabSz="882030" rtl="0" eaLnBrk="1" latinLnBrk="0" hangingPunct="1">
              <a:lnSpc>
                <a:spcPct val="90000"/>
              </a:lnSpc>
              <a:spcBef>
                <a:spcPts val="482"/>
              </a:spcBef>
              <a:buFont typeface="Arial" panose="020B0604020202020204" pitchFamily="34" charset="0"/>
              <a:buChar char="•"/>
              <a:defRPr sz="2315" kern="1200">
                <a:solidFill>
                  <a:schemeClr val="tx1"/>
                </a:solidFill>
                <a:latin typeface="+mn-lt"/>
                <a:ea typeface="+mn-ea"/>
                <a:cs typeface="+mn-cs"/>
              </a:defRPr>
            </a:lvl2pPr>
            <a:lvl3pPr marL="1102538" indent="-220508" algn="l" defTabSz="882030" rtl="0" eaLnBrk="1" latinLnBrk="0" hangingPunct="1">
              <a:lnSpc>
                <a:spcPct val="90000"/>
              </a:lnSpc>
              <a:spcBef>
                <a:spcPts val="482"/>
              </a:spcBef>
              <a:buFont typeface="Arial" panose="020B0604020202020204" pitchFamily="34" charset="0"/>
              <a:buChar char="•"/>
              <a:defRPr sz="1929" kern="1200">
                <a:solidFill>
                  <a:schemeClr val="tx1"/>
                </a:solidFill>
                <a:latin typeface="+mn-lt"/>
                <a:ea typeface="+mn-ea"/>
                <a:cs typeface="+mn-cs"/>
              </a:defRPr>
            </a:lvl3pPr>
            <a:lvl4pPr marL="154355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4pPr>
            <a:lvl5pPr marL="1984568"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5pPr>
            <a:lvl6pPr marL="242558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6pPr>
            <a:lvl7pPr marL="2866598"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7pPr>
            <a:lvl8pPr marL="330761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8pPr>
            <a:lvl9pPr marL="3748629"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9pPr>
          </a:lstStyle>
          <a:p>
            <a:pPr marL="0" indent="0" algn="just">
              <a:buNone/>
            </a:pPr>
            <a:r>
              <a:rPr lang="es-MX" sz="2800" b="1" dirty="0">
                <a:solidFill>
                  <a:srgbClr val="7030A0"/>
                </a:solidFill>
              </a:rPr>
              <a:t>2. Carga masiva (formato Excel):</a:t>
            </a:r>
            <a:r>
              <a:rPr lang="es-MX" sz="2800" dirty="0">
                <a:solidFill>
                  <a:srgbClr val="7030A0"/>
                </a:solidFill>
              </a:rPr>
              <a:t> Carga mediante los formatos establecidos en los LTG, hasta 1,000,000 de registros por archivo.</a:t>
            </a:r>
          </a:p>
        </p:txBody>
      </p:sp>
      <p:sp>
        <p:nvSpPr>
          <p:cNvPr id="6" name="Marcador de contenido 2"/>
          <p:cNvSpPr txBox="1">
            <a:spLocks/>
          </p:cNvSpPr>
          <p:nvPr/>
        </p:nvSpPr>
        <p:spPr>
          <a:xfrm>
            <a:off x="3186047" y="3629663"/>
            <a:ext cx="7191842" cy="1862286"/>
          </a:xfrm>
          <a:prstGeom prst="rect">
            <a:avLst/>
          </a:prstGeom>
        </p:spPr>
        <p:txBody>
          <a:bodyPr>
            <a:noAutofit/>
          </a:bodyPr>
          <a:lstStyle>
            <a:lvl1pPr marL="220508" indent="-220508" algn="l" defTabSz="882030" rtl="0" eaLnBrk="1" latinLnBrk="0" hangingPunct="1">
              <a:lnSpc>
                <a:spcPct val="90000"/>
              </a:lnSpc>
              <a:spcBef>
                <a:spcPts val="965"/>
              </a:spcBef>
              <a:buFont typeface="Arial" panose="020B0604020202020204" pitchFamily="34" charset="0"/>
              <a:buChar char="•"/>
              <a:defRPr sz="2701" kern="1200">
                <a:solidFill>
                  <a:schemeClr val="tx1"/>
                </a:solidFill>
                <a:latin typeface="+mn-lt"/>
                <a:ea typeface="+mn-ea"/>
                <a:cs typeface="+mn-cs"/>
              </a:defRPr>
            </a:lvl1pPr>
            <a:lvl2pPr marL="661523" indent="-220508" algn="l" defTabSz="882030" rtl="0" eaLnBrk="1" latinLnBrk="0" hangingPunct="1">
              <a:lnSpc>
                <a:spcPct val="90000"/>
              </a:lnSpc>
              <a:spcBef>
                <a:spcPts val="482"/>
              </a:spcBef>
              <a:buFont typeface="Arial" panose="020B0604020202020204" pitchFamily="34" charset="0"/>
              <a:buChar char="•"/>
              <a:defRPr sz="2315" kern="1200">
                <a:solidFill>
                  <a:schemeClr val="tx1"/>
                </a:solidFill>
                <a:latin typeface="+mn-lt"/>
                <a:ea typeface="+mn-ea"/>
                <a:cs typeface="+mn-cs"/>
              </a:defRPr>
            </a:lvl2pPr>
            <a:lvl3pPr marL="1102538" indent="-220508" algn="l" defTabSz="882030" rtl="0" eaLnBrk="1" latinLnBrk="0" hangingPunct="1">
              <a:lnSpc>
                <a:spcPct val="90000"/>
              </a:lnSpc>
              <a:spcBef>
                <a:spcPts val="482"/>
              </a:spcBef>
              <a:buFont typeface="Arial" panose="020B0604020202020204" pitchFamily="34" charset="0"/>
              <a:buChar char="•"/>
              <a:defRPr sz="1929" kern="1200">
                <a:solidFill>
                  <a:schemeClr val="tx1"/>
                </a:solidFill>
                <a:latin typeface="+mn-lt"/>
                <a:ea typeface="+mn-ea"/>
                <a:cs typeface="+mn-cs"/>
              </a:defRPr>
            </a:lvl3pPr>
            <a:lvl4pPr marL="154355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4pPr>
            <a:lvl5pPr marL="1984568"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5pPr>
            <a:lvl6pPr marL="242558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6pPr>
            <a:lvl7pPr marL="2866598"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7pPr>
            <a:lvl8pPr marL="330761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8pPr>
            <a:lvl9pPr marL="3748629"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9pPr>
          </a:lstStyle>
          <a:p>
            <a:pPr marL="0" indent="0" algn="just">
              <a:buNone/>
            </a:pPr>
            <a:r>
              <a:rPr lang="es-MX" sz="2800" b="1" dirty="0">
                <a:solidFill>
                  <a:srgbClr val="7030A0"/>
                </a:solidFill>
              </a:rPr>
              <a:t>3. Interoperabilidad de sistema: </a:t>
            </a:r>
            <a:r>
              <a:rPr lang="es-MX" sz="2800" dirty="0">
                <a:solidFill>
                  <a:srgbClr val="7030A0"/>
                </a:solidFill>
              </a:rPr>
              <a:t>Herramienta para “drenar” información a los formatos mediante la programación de servicios web (áreas de tecnologías).</a:t>
            </a:r>
          </a:p>
          <a:p>
            <a:pPr marL="457200" indent="-457200" algn="just">
              <a:buFont typeface="+mj-lt"/>
              <a:buAutoNum type="arabicPeriod"/>
            </a:pPr>
            <a:endParaRPr lang="es-MX" sz="2800" dirty="0">
              <a:solidFill>
                <a:srgbClr val="7030A0"/>
              </a:solidFill>
            </a:endParaRPr>
          </a:p>
        </p:txBody>
      </p:sp>
      <p:sp>
        <p:nvSpPr>
          <p:cNvPr id="7" name="Marcador de contenido 2"/>
          <p:cNvSpPr txBox="1">
            <a:spLocks/>
          </p:cNvSpPr>
          <p:nvPr/>
        </p:nvSpPr>
        <p:spPr>
          <a:xfrm>
            <a:off x="949623" y="785386"/>
            <a:ext cx="8205528" cy="805580"/>
          </a:xfrm>
          <a:prstGeom prst="rect">
            <a:avLst/>
          </a:prstGeom>
        </p:spPr>
        <p:txBody>
          <a:bodyPr>
            <a:noAutofit/>
          </a:bodyPr>
          <a:lstStyle>
            <a:lvl1pPr marL="220508" indent="-220508" algn="l" defTabSz="882030" rtl="0" eaLnBrk="1" latinLnBrk="0" hangingPunct="1">
              <a:lnSpc>
                <a:spcPct val="90000"/>
              </a:lnSpc>
              <a:spcBef>
                <a:spcPts val="965"/>
              </a:spcBef>
              <a:buFont typeface="Arial" panose="020B0604020202020204" pitchFamily="34" charset="0"/>
              <a:buChar char="•"/>
              <a:defRPr sz="2701" kern="1200">
                <a:solidFill>
                  <a:schemeClr val="tx1"/>
                </a:solidFill>
                <a:latin typeface="+mn-lt"/>
                <a:ea typeface="+mn-ea"/>
                <a:cs typeface="+mn-cs"/>
              </a:defRPr>
            </a:lvl1pPr>
            <a:lvl2pPr marL="661523" indent="-220508" algn="l" defTabSz="882030" rtl="0" eaLnBrk="1" latinLnBrk="0" hangingPunct="1">
              <a:lnSpc>
                <a:spcPct val="90000"/>
              </a:lnSpc>
              <a:spcBef>
                <a:spcPts val="482"/>
              </a:spcBef>
              <a:buFont typeface="Arial" panose="020B0604020202020204" pitchFamily="34" charset="0"/>
              <a:buChar char="•"/>
              <a:defRPr sz="2315" kern="1200">
                <a:solidFill>
                  <a:schemeClr val="tx1"/>
                </a:solidFill>
                <a:latin typeface="+mn-lt"/>
                <a:ea typeface="+mn-ea"/>
                <a:cs typeface="+mn-cs"/>
              </a:defRPr>
            </a:lvl2pPr>
            <a:lvl3pPr marL="1102538" indent="-220508" algn="l" defTabSz="882030" rtl="0" eaLnBrk="1" latinLnBrk="0" hangingPunct="1">
              <a:lnSpc>
                <a:spcPct val="90000"/>
              </a:lnSpc>
              <a:spcBef>
                <a:spcPts val="482"/>
              </a:spcBef>
              <a:buFont typeface="Arial" panose="020B0604020202020204" pitchFamily="34" charset="0"/>
              <a:buChar char="•"/>
              <a:defRPr sz="1929" kern="1200">
                <a:solidFill>
                  <a:schemeClr val="tx1"/>
                </a:solidFill>
                <a:latin typeface="+mn-lt"/>
                <a:ea typeface="+mn-ea"/>
                <a:cs typeface="+mn-cs"/>
              </a:defRPr>
            </a:lvl3pPr>
            <a:lvl4pPr marL="154355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4pPr>
            <a:lvl5pPr marL="1984568"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5pPr>
            <a:lvl6pPr marL="242558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6pPr>
            <a:lvl7pPr marL="2866598"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7pPr>
            <a:lvl8pPr marL="330761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8pPr>
            <a:lvl9pPr marL="3748629"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9pPr>
          </a:lstStyle>
          <a:p>
            <a:pPr marL="0" indent="0">
              <a:buNone/>
            </a:pPr>
            <a:r>
              <a:rPr lang="es-MX" sz="2800" b="1" dirty="0">
                <a:solidFill>
                  <a:srgbClr val="7030A0"/>
                </a:solidFill>
              </a:rPr>
              <a:t>1. Formulario web: </a:t>
            </a:r>
            <a:r>
              <a:rPr lang="es-MX" sz="2800" dirty="0">
                <a:solidFill>
                  <a:srgbClr val="7030A0"/>
                </a:solidFill>
              </a:rPr>
              <a:t>Carga directa por pantalla.</a:t>
            </a:r>
            <a:endParaRPr lang="es-MX" sz="2800" b="1" dirty="0">
              <a:solidFill>
                <a:srgbClr val="7030A0"/>
              </a:solidFill>
            </a:endParaRPr>
          </a:p>
        </p:txBody>
      </p:sp>
    </p:spTree>
    <p:extLst>
      <p:ext uri="{BB962C8B-B14F-4D97-AF65-F5344CB8AC3E}">
        <p14:creationId xmlns:p14="http://schemas.microsoft.com/office/powerpoint/2010/main" val="11232850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485900" y="412750"/>
            <a:ext cx="8558212" cy="590550"/>
          </a:xfrm>
          <a:prstGeom prst="rect">
            <a:avLst/>
          </a:prstGeom>
        </p:spPr>
        <p:txBody>
          <a:bodyPr vert="horz" lIns="91440" tIns="45720" rIns="91440" bIns="45720" rtlCol="0" anchor="ctr">
            <a:noAutofit/>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sz="4000" b="1">
                <a:solidFill>
                  <a:srgbClr val="7030A0"/>
                </a:solidFill>
              </a:rPr>
              <a:t>Filtros Avanzados</a:t>
            </a:r>
            <a:endParaRPr lang="es-MX" sz="4000" b="1" dirty="0">
              <a:solidFill>
                <a:srgbClr val="7030A0"/>
              </a:solidFill>
            </a:endParaRPr>
          </a:p>
        </p:txBody>
      </p:sp>
      <p:pic>
        <p:nvPicPr>
          <p:cNvPr id="5" name="Marcador de contenido 3"/>
          <p:cNvPicPr>
            <a:picLocks noChangeAspect="1"/>
          </p:cNvPicPr>
          <p:nvPr/>
        </p:nvPicPr>
        <p:blipFill rotWithShape="1">
          <a:blip r:embed="rId2">
            <a:extLst>
              <a:ext uri="{28A0092B-C50C-407E-A947-70E740481C1C}">
                <a14:useLocalDpi xmlns:a14="http://schemas.microsoft.com/office/drawing/2010/main" val="0"/>
              </a:ext>
            </a:extLst>
          </a:blip>
          <a:srcRect l="7452" t="38744" b="34673"/>
          <a:stretch/>
        </p:blipFill>
        <p:spPr>
          <a:xfrm>
            <a:off x="2306918" y="1938948"/>
            <a:ext cx="7102922" cy="86360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917" y="2792299"/>
            <a:ext cx="7102923" cy="3998203"/>
          </a:xfrm>
          <a:prstGeom prst="rect">
            <a:avLst/>
          </a:prstGeom>
        </p:spPr>
      </p:pic>
      <p:sp>
        <p:nvSpPr>
          <p:cNvPr id="7" name="CuadroTexto 6">
            <a:extLst/>
          </p:cNvPr>
          <p:cNvSpPr txBox="1"/>
          <p:nvPr/>
        </p:nvSpPr>
        <p:spPr>
          <a:xfrm>
            <a:off x="4625570" y="1286021"/>
            <a:ext cx="5089948" cy="58477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sz="1600" dirty="0"/>
              <a:t>Permite buscar información dentro del formato con criterios específicos.</a:t>
            </a:r>
          </a:p>
        </p:txBody>
      </p:sp>
      <p:cxnSp>
        <p:nvCxnSpPr>
          <p:cNvPr id="8" name="Conector recto de flecha 7">
            <a:extLst/>
          </p:cNvPr>
          <p:cNvCxnSpPr>
            <a:cxnSpLocks/>
            <a:stCxn id="7" idx="1"/>
            <a:endCxn id="12" idx="0"/>
          </p:cNvCxnSpPr>
          <p:nvPr/>
        </p:nvCxnSpPr>
        <p:spPr>
          <a:xfrm flipH="1">
            <a:off x="2966738" y="1578409"/>
            <a:ext cx="1658832" cy="432151"/>
          </a:xfrm>
          <a:prstGeom prst="straightConnector1">
            <a:avLst/>
          </a:prstGeom>
          <a:ln w="34925">
            <a:solidFill>
              <a:srgbClr val="22B14C"/>
            </a:solidFill>
            <a:tailEnd type="triangle"/>
          </a:ln>
        </p:spPr>
        <p:style>
          <a:lnRef idx="1">
            <a:schemeClr val="accent1"/>
          </a:lnRef>
          <a:fillRef idx="0">
            <a:schemeClr val="accent1"/>
          </a:fillRef>
          <a:effectRef idx="0">
            <a:schemeClr val="accent1"/>
          </a:effectRef>
          <a:fontRef idx="minor">
            <a:schemeClr val="tx1"/>
          </a:fontRef>
        </p:style>
      </p:cxnSp>
      <p:sp>
        <p:nvSpPr>
          <p:cNvPr id="9" name="CuadroTexto 8">
            <a:extLst/>
          </p:cNvPr>
          <p:cNvSpPr txBox="1"/>
          <p:nvPr/>
        </p:nvSpPr>
        <p:spPr>
          <a:xfrm>
            <a:off x="6733308" y="3140741"/>
            <a:ext cx="2982210"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sz="1800" dirty="0"/>
              <a:t>Los folios del “Comprobante de Procesamiento”, ayuda para la búsqueda de información específica.</a:t>
            </a:r>
          </a:p>
        </p:txBody>
      </p:sp>
      <p:sp>
        <p:nvSpPr>
          <p:cNvPr id="10" name="Rectángulo 9">
            <a:extLst/>
          </p:cNvPr>
          <p:cNvSpPr/>
          <p:nvPr/>
        </p:nvSpPr>
        <p:spPr>
          <a:xfrm>
            <a:off x="3208712" y="3873728"/>
            <a:ext cx="947652" cy="21360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1" name="Conector recto de flecha 10">
            <a:extLst/>
          </p:cNvPr>
          <p:cNvCxnSpPr>
            <a:cxnSpLocks/>
            <a:stCxn id="9" idx="1"/>
            <a:endCxn id="10" idx="3"/>
          </p:cNvCxnSpPr>
          <p:nvPr/>
        </p:nvCxnSpPr>
        <p:spPr>
          <a:xfrm flipH="1">
            <a:off x="4156364" y="3740906"/>
            <a:ext cx="2576944" cy="239625"/>
          </a:xfrm>
          <a:prstGeom prst="straightConnector1">
            <a:avLst/>
          </a:prstGeom>
          <a:ln w="57150">
            <a:solidFill>
              <a:srgbClr val="22B14C"/>
            </a:solidFill>
            <a:tailEnd type="triangle"/>
          </a:ln>
        </p:spPr>
        <p:style>
          <a:lnRef idx="1">
            <a:schemeClr val="accent1"/>
          </a:lnRef>
          <a:fillRef idx="0">
            <a:schemeClr val="accent1"/>
          </a:fillRef>
          <a:effectRef idx="0">
            <a:schemeClr val="accent1"/>
          </a:effectRef>
          <a:fontRef idx="minor">
            <a:schemeClr val="tx1"/>
          </a:fontRef>
        </p:style>
      </p:cxnSp>
      <p:sp>
        <p:nvSpPr>
          <p:cNvPr id="12" name="Elipse 11">
            <a:extLst/>
          </p:cNvPr>
          <p:cNvSpPr/>
          <p:nvPr/>
        </p:nvSpPr>
        <p:spPr>
          <a:xfrm>
            <a:off x="2377446" y="2010560"/>
            <a:ext cx="1178583" cy="320575"/>
          </a:xfrm>
          <a:prstGeom prst="ellipse">
            <a:avLst/>
          </a:prstGeom>
          <a:noFill/>
          <a:ln w="57150">
            <a:solidFill>
              <a:srgbClr val="22B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Globo: flecha izquierda 12"/>
          <p:cNvSpPr/>
          <p:nvPr/>
        </p:nvSpPr>
        <p:spPr>
          <a:xfrm>
            <a:off x="9369633" y="1761977"/>
            <a:ext cx="2432342" cy="799740"/>
          </a:xfrm>
          <a:prstGeom prst="leftArrowCallou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Expande o contrae la ventana</a:t>
            </a:r>
          </a:p>
        </p:txBody>
      </p:sp>
    </p:spTree>
    <p:extLst>
      <p:ext uri="{BB962C8B-B14F-4D97-AF65-F5344CB8AC3E}">
        <p14:creationId xmlns:p14="http://schemas.microsoft.com/office/powerpoint/2010/main" val="154983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par>
                                <p:cTn id="19" presetID="6" presetClass="entr" presetSubtype="1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2000"/>
                                        <p:tgtEl>
                                          <p:spTgt spid="11"/>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p:cNvSpPr txBox="1">
            <a:spLocks/>
          </p:cNvSpPr>
          <p:nvPr/>
        </p:nvSpPr>
        <p:spPr>
          <a:xfrm>
            <a:off x="-1" y="412750"/>
            <a:ext cx="12192001" cy="528638"/>
          </a:xfrm>
          <a:prstGeom prst="rect">
            <a:avLst/>
          </a:prstGeom>
        </p:spPr>
        <p:txBody>
          <a:bodyPr vert="horz" lIns="91440" tIns="45720" rIns="91440" bIns="45720" rtlCol="0" anchor="ctr">
            <a:noAutofit/>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sz="4000" b="1" dirty="0">
                <a:solidFill>
                  <a:srgbClr val="7030A0"/>
                </a:solidFill>
              </a:rPr>
              <a:t>Limpiar y buscar información</a:t>
            </a:r>
            <a:endParaRPr lang="es-MX" sz="3200" b="1" dirty="0">
              <a:solidFill>
                <a:srgbClr val="7030A0"/>
              </a:solidFill>
            </a:endParaRPr>
          </a:p>
        </p:txBody>
      </p:sp>
      <p:pic>
        <p:nvPicPr>
          <p:cNvPr id="14" name="Marcador de contenido 3"/>
          <p:cNvPicPr>
            <a:picLocks noChangeAspect="1"/>
          </p:cNvPicPr>
          <p:nvPr/>
        </p:nvPicPr>
        <p:blipFill rotWithShape="1">
          <a:blip r:embed="rId2">
            <a:extLst>
              <a:ext uri="{28A0092B-C50C-407E-A947-70E740481C1C}">
                <a14:useLocalDpi xmlns:a14="http://schemas.microsoft.com/office/drawing/2010/main" val="0"/>
              </a:ext>
            </a:extLst>
          </a:blip>
          <a:srcRect l="8195" t="39107" b="34143"/>
          <a:stretch/>
        </p:blipFill>
        <p:spPr>
          <a:xfrm>
            <a:off x="1898362" y="1501709"/>
            <a:ext cx="9021763" cy="1747838"/>
          </a:xfrm>
          <a:prstGeom prst="rect">
            <a:avLst/>
          </a:prstGeom>
        </p:spPr>
      </p:pic>
      <p:sp>
        <p:nvSpPr>
          <p:cNvPr id="15" name="Rectángulo 14">
            <a:extLst/>
          </p:cNvPr>
          <p:cNvSpPr/>
          <p:nvPr/>
        </p:nvSpPr>
        <p:spPr>
          <a:xfrm>
            <a:off x="3761601" y="2509606"/>
            <a:ext cx="723332" cy="313899"/>
          </a:xfrm>
          <a:prstGeom prst="rect">
            <a:avLst/>
          </a:prstGeom>
          <a:noFill/>
          <a:ln w="57150">
            <a:solidFill>
              <a:srgbClr val="22B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Diagrama de flujo: preparación 15">
            <a:extLst/>
          </p:cNvPr>
          <p:cNvSpPr/>
          <p:nvPr/>
        </p:nvSpPr>
        <p:spPr>
          <a:xfrm>
            <a:off x="4484933" y="2536902"/>
            <a:ext cx="723332" cy="313899"/>
          </a:xfrm>
          <a:prstGeom prst="flowChartPreparation">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CuadroTexto 16">
            <a:extLst/>
          </p:cNvPr>
          <p:cNvSpPr txBox="1"/>
          <p:nvPr/>
        </p:nvSpPr>
        <p:spPr>
          <a:xfrm>
            <a:off x="1898362" y="3756859"/>
            <a:ext cx="3200720" cy="1631857"/>
          </a:xfrm>
          <a:prstGeom prst="rect">
            <a:avLst/>
          </a:prstGeom>
          <a:noFill/>
        </p:spPr>
        <p:txBody>
          <a:bodyPr wrap="square" rtlCol="0">
            <a:spAutoFit/>
          </a:bodyPr>
          <a:lstStyle/>
          <a:p>
            <a:r>
              <a:rPr lang="es-MX" dirty="0"/>
              <a:t>Remueve la información recuperada de una búsqueda. Es una opción de presentación, no borra información del SIPOT</a:t>
            </a:r>
            <a:endParaRPr lang="es-ES" sz="2001" kern="1200" dirty="0">
              <a:solidFill>
                <a:schemeClr val="tx1"/>
              </a:solidFill>
              <a:latin typeface="+mn-lt"/>
              <a:ea typeface="+mn-ea"/>
              <a:cs typeface="+mn-cs"/>
            </a:endParaRPr>
          </a:p>
        </p:txBody>
      </p:sp>
      <p:sp>
        <p:nvSpPr>
          <p:cNvPr id="18" name="CuadroTexto 17">
            <a:extLst/>
          </p:cNvPr>
          <p:cNvSpPr txBox="1"/>
          <p:nvPr/>
        </p:nvSpPr>
        <p:spPr>
          <a:xfrm>
            <a:off x="5699583" y="3756859"/>
            <a:ext cx="3739487" cy="1508233"/>
          </a:xfrm>
          <a:prstGeom prst="rect">
            <a:avLst/>
          </a:prstGeom>
          <a:noFill/>
        </p:spPr>
        <p:txBody>
          <a:bodyPr wrap="square" rtlCol="0">
            <a:spAutoFit/>
          </a:bodyPr>
          <a:lstStyle/>
          <a:p>
            <a:r>
              <a:rPr lang="es-ES" sz="2001" kern="1200" dirty="0">
                <a:solidFill>
                  <a:schemeClr val="tx1"/>
                </a:solidFill>
                <a:latin typeface="+mn-lt"/>
                <a:ea typeface="+mn-ea"/>
                <a:cs typeface="+mn-cs"/>
              </a:rPr>
              <a:t>Realiza la </a:t>
            </a:r>
            <a:r>
              <a:rPr lang="es-MX"/>
              <a:t>búsqueda </a:t>
            </a:r>
            <a:r>
              <a:rPr lang="es-MX" dirty="0"/>
              <a:t>de información derivada de los “Filtros Avanzados”. Para recuperar todos los registros cargados no se debe llenar ningún campo de “Filtros Avanzados”</a:t>
            </a:r>
            <a:endParaRPr lang="es-ES" sz="2001" kern="1200" dirty="0">
              <a:solidFill>
                <a:schemeClr val="tx1"/>
              </a:solidFill>
              <a:latin typeface="+mn-lt"/>
              <a:ea typeface="+mn-ea"/>
              <a:cs typeface="+mn-cs"/>
            </a:endParaRPr>
          </a:p>
        </p:txBody>
      </p:sp>
      <p:sp>
        <p:nvSpPr>
          <p:cNvPr id="19" name="Flecha: hacia abajo 18">
            <a:extLst/>
          </p:cNvPr>
          <p:cNvSpPr/>
          <p:nvPr/>
        </p:nvSpPr>
        <p:spPr>
          <a:xfrm>
            <a:off x="3761601" y="2987277"/>
            <a:ext cx="327547" cy="769581"/>
          </a:xfrm>
          <a:prstGeom prst="downArrow">
            <a:avLst/>
          </a:prstGeom>
          <a:solidFill>
            <a:srgbClr val="22B14C"/>
          </a:solidFill>
          <a:ln>
            <a:solidFill>
              <a:srgbClr val="22B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Flecha: hacia abajo 19">
            <a:extLst/>
          </p:cNvPr>
          <p:cNvSpPr/>
          <p:nvPr/>
        </p:nvSpPr>
        <p:spPr>
          <a:xfrm rot="19106231">
            <a:off x="5221913" y="2905390"/>
            <a:ext cx="327547" cy="769581"/>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72949675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p:cNvSpPr txBox="1">
            <a:spLocks/>
          </p:cNvSpPr>
          <p:nvPr/>
        </p:nvSpPr>
        <p:spPr>
          <a:xfrm>
            <a:off x="0" y="439254"/>
            <a:ext cx="12192000" cy="571500"/>
          </a:xfrm>
          <a:prstGeom prst="rect">
            <a:avLst/>
          </a:prstGeom>
        </p:spPr>
        <p:txBody>
          <a:bodyPr vert="horz" lIns="91440" tIns="45720" rIns="91440" bIns="45720" rtlCol="0" anchor="ctr">
            <a:noAutofit/>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sz="3600" b="1" dirty="0">
                <a:solidFill>
                  <a:srgbClr val="7030A0"/>
                </a:solidFill>
              </a:rPr>
              <a:t>Agregar información por Formulario Web</a:t>
            </a:r>
          </a:p>
        </p:txBody>
      </p:sp>
      <p:pic>
        <p:nvPicPr>
          <p:cNvPr id="14" name="Marcador de contenido 3"/>
          <p:cNvPicPr>
            <a:picLocks noChangeAspect="1"/>
          </p:cNvPicPr>
          <p:nvPr/>
        </p:nvPicPr>
        <p:blipFill rotWithShape="1">
          <a:blip r:embed="rId2">
            <a:extLst>
              <a:ext uri="{28A0092B-C50C-407E-A947-70E740481C1C}">
                <a14:useLocalDpi xmlns:a14="http://schemas.microsoft.com/office/drawing/2010/main" val="0"/>
              </a:ext>
            </a:extLst>
          </a:blip>
          <a:srcRect r="13522" b="24432"/>
          <a:stretch/>
        </p:blipFill>
        <p:spPr>
          <a:xfrm>
            <a:off x="2510194" y="2337895"/>
            <a:ext cx="7584117" cy="3753777"/>
          </a:xfrm>
          <a:prstGeom prst="rect">
            <a:avLst/>
          </a:prstGeom>
          <a:ln w="57150">
            <a:solidFill>
              <a:srgbClr val="007365"/>
            </a:solidFill>
          </a:ln>
        </p:spPr>
      </p:pic>
      <p:pic>
        <p:nvPicPr>
          <p:cNvPr id="15" name="Imagen 14"/>
          <p:cNvPicPr>
            <a:picLocks noChangeAspect="1"/>
          </p:cNvPicPr>
          <p:nvPr/>
        </p:nvPicPr>
        <p:blipFill rotWithShape="1">
          <a:blip r:embed="rId3">
            <a:extLst>
              <a:ext uri="{28A0092B-C50C-407E-A947-70E740481C1C}">
                <a14:useLocalDpi xmlns:a14="http://schemas.microsoft.com/office/drawing/2010/main" val="0"/>
              </a:ext>
            </a:extLst>
          </a:blip>
          <a:srcRect l="24663" t="50497" r="32797" b="36720"/>
          <a:stretch/>
        </p:blipFill>
        <p:spPr>
          <a:xfrm>
            <a:off x="4074016" y="1334605"/>
            <a:ext cx="4272742" cy="481489"/>
          </a:xfrm>
          <a:prstGeom prst="rect">
            <a:avLst/>
          </a:prstGeom>
        </p:spPr>
      </p:pic>
      <p:sp>
        <p:nvSpPr>
          <p:cNvPr id="16" name="CuadroTexto 15">
            <a:extLst/>
          </p:cNvPr>
          <p:cNvSpPr txBox="1"/>
          <p:nvPr/>
        </p:nvSpPr>
        <p:spPr>
          <a:xfrm>
            <a:off x="0" y="845931"/>
            <a:ext cx="12191999" cy="369332"/>
          </a:xfrm>
          <a:prstGeom prst="rect">
            <a:avLst/>
          </a:prstGeom>
          <a:noFill/>
        </p:spPr>
        <p:txBody>
          <a:bodyPr wrap="square" rtlCol="0">
            <a:spAutoFit/>
          </a:bodyPr>
          <a:lstStyle/>
          <a:p>
            <a:pPr algn="ctr"/>
            <a:r>
              <a:rPr lang="es-MX" dirty="0">
                <a:solidFill>
                  <a:srgbClr val="7030A0"/>
                </a:solidFill>
              </a:rPr>
              <a:t>Permite crear un registro de forma manual. Se genera un “Acuse”.</a:t>
            </a:r>
          </a:p>
        </p:txBody>
      </p:sp>
      <p:sp>
        <p:nvSpPr>
          <p:cNvPr id="17" name="Elipse 16">
            <a:extLst/>
          </p:cNvPr>
          <p:cNvSpPr/>
          <p:nvPr/>
        </p:nvSpPr>
        <p:spPr>
          <a:xfrm>
            <a:off x="5833904" y="1404507"/>
            <a:ext cx="689811" cy="355311"/>
          </a:xfrm>
          <a:prstGeom prst="ellipse">
            <a:avLst/>
          </a:prstGeom>
          <a:noFill/>
          <a:ln w="57150">
            <a:solidFill>
              <a:srgbClr val="007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97657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 r="45759"/>
          <a:stretch/>
        </p:blipFill>
        <p:spPr>
          <a:xfrm>
            <a:off x="2547628" y="1346829"/>
            <a:ext cx="7096743" cy="3563945"/>
          </a:xfrm>
          <a:prstGeom prst="rect">
            <a:avLst/>
          </a:prstGeom>
          <a:ln w="57150">
            <a:solidFill>
              <a:srgbClr val="22B14C"/>
            </a:solidFill>
          </a:ln>
        </p:spPr>
      </p:pic>
      <p:sp>
        <p:nvSpPr>
          <p:cNvPr id="3" name="Título 1"/>
          <p:cNvSpPr txBox="1">
            <a:spLocks/>
          </p:cNvSpPr>
          <p:nvPr/>
        </p:nvSpPr>
        <p:spPr>
          <a:xfrm>
            <a:off x="0" y="412750"/>
            <a:ext cx="12192000" cy="571500"/>
          </a:xfrm>
          <a:prstGeom prst="rect">
            <a:avLst/>
          </a:prstGeom>
        </p:spPr>
        <p:txBody>
          <a:bodyPr vert="horz" lIns="91440" tIns="45720" rIns="91440" bIns="45720" rtlCol="0" anchor="ctr">
            <a:noAutofit/>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sz="3600" b="1" dirty="0">
                <a:solidFill>
                  <a:srgbClr val="7030A0"/>
                </a:solidFill>
              </a:rPr>
              <a:t>Acuse de carga por Formulario Web</a:t>
            </a:r>
          </a:p>
        </p:txBody>
      </p:sp>
      <p:sp>
        <p:nvSpPr>
          <p:cNvPr id="4" name="CuadroTexto 3">
            <a:extLst/>
          </p:cNvPr>
          <p:cNvSpPr txBox="1"/>
          <p:nvPr/>
        </p:nvSpPr>
        <p:spPr>
          <a:xfrm>
            <a:off x="2547628" y="4910774"/>
            <a:ext cx="7096744" cy="132395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MX" b="1" dirty="0"/>
              <a:t>Aparece como ventana emergente</a:t>
            </a:r>
            <a:r>
              <a:rPr lang="es-MX" dirty="0"/>
              <a:t>, por lo que se debe tener en cuenta que el explorador puede tener bloqueadas las ventanas emergentes, en este caso, aparecerá un aviso para abrir esta ventana.</a:t>
            </a:r>
          </a:p>
        </p:txBody>
      </p:sp>
    </p:spTree>
    <p:extLst>
      <p:ext uri="{BB962C8B-B14F-4D97-AF65-F5344CB8AC3E}">
        <p14:creationId xmlns:p14="http://schemas.microsoft.com/office/powerpoint/2010/main" val="279875765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 y="412750"/>
            <a:ext cx="12192001" cy="571500"/>
          </a:xfrm>
          <a:prstGeom prst="rect">
            <a:avLst/>
          </a:prstGeom>
        </p:spPr>
        <p:txBody>
          <a:bodyPr vert="horz" lIns="91440" tIns="45720" rIns="91440" bIns="45720" rtlCol="0" anchor="ctr">
            <a:noAutofit/>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sz="3600" b="1" dirty="0">
                <a:solidFill>
                  <a:srgbClr val="7030A0"/>
                </a:solidFill>
              </a:rPr>
              <a:t>Modificación de información (registro por registro)</a:t>
            </a:r>
          </a:p>
        </p:txBody>
      </p:sp>
      <p:pic>
        <p:nvPicPr>
          <p:cNvPr id="3" name="Imagen 2"/>
          <p:cNvPicPr>
            <a:picLocks noChangeAspect="1"/>
          </p:cNvPicPr>
          <p:nvPr/>
        </p:nvPicPr>
        <p:blipFill>
          <a:blip r:embed="rId2"/>
          <a:stretch>
            <a:fillRect/>
          </a:stretch>
        </p:blipFill>
        <p:spPr>
          <a:xfrm>
            <a:off x="1651027" y="1047729"/>
            <a:ext cx="9241541" cy="1908579"/>
          </a:xfrm>
          <a:prstGeom prst="rect">
            <a:avLst/>
          </a:prstGeom>
        </p:spPr>
      </p:pic>
      <p:sp>
        <p:nvSpPr>
          <p:cNvPr id="4" name="Elipse 3">
            <a:extLst/>
          </p:cNvPr>
          <p:cNvSpPr/>
          <p:nvPr/>
        </p:nvSpPr>
        <p:spPr>
          <a:xfrm>
            <a:off x="10003943" y="1682168"/>
            <a:ext cx="664211" cy="249867"/>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p:cNvPicPr>
            <a:picLocks noChangeAspect="1"/>
          </p:cNvPicPr>
          <p:nvPr/>
        </p:nvPicPr>
        <p:blipFill rotWithShape="1">
          <a:blip r:embed="rId3"/>
          <a:srcRect b="13616"/>
          <a:stretch/>
        </p:blipFill>
        <p:spPr>
          <a:xfrm>
            <a:off x="2188057" y="2645988"/>
            <a:ext cx="7815886" cy="3700046"/>
          </a:xfrm>
          <a:prstGeom prst="rect">
            <a:avLst/>
          </a:prstGeom>
        </p:spPr>
      </p:pic>
      <p:sp>
        <p:nvSpPr>
          <p:cNvPr id="6" name="Rectángulo 5"/>
          <p:cNvSpPr/>
          <p:nvPr/>
        </p:nvSpPr>
        <p:spPr>
          <a:xfrm>
            <a:off x="6096000" y="3077456"/>
            <a:ext cx="1025130" cy="365760"/>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5491651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 r="45759"/>
          <a:stretch/>
        </p:blipFill>
        <p:spPr>
          <a:xfrm>
            <a:off x="2657166" y="1519108"/>
            <a:ext cx="7096743" cy="3563945"/>
          </a:xfrm>
          <a:prstGeom prst="rect">
            <a:avLst/>
          </a:prstGeom>
          <a:ln w="57150">
            <a:solidFill>
              <a:srgbClr val="22B14C"/>
            </a:solidFill>
          </a:ln>
        </p:spPr>
      </p:pic>
      <p:sp>
        <p:nvSpPr>
          <p:cNvPr id="3" name="Título 1"/>
          <p:cNvSpPr txBox="1">
            <a:spLocks/>
          </p:cNvSpPr>
          <p:nvPr/>
        </p:nvSpPr>
        <p:spPr>
          <a:xfrm>
            <a:off x="0" y="412750"/>
            <a:ext cx="12192000" cy="571500"/>
          </a:xfrm>
          <a:prstGeom prst="rect">
            <a:avLst/>
          </a:prstGeom>
        </p:spPr>
        <p:txBody>
          <a:bodyPr vert="horz" lIns="91440" tIns="45720" rIns="91440" bIns="45720" rtlCol="0" anchor="ctr">
            <a:noAutofit/>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sz="3600" b="1" dirty="0">
                <a:solidFill>
                  <a:srgbClr val="7030A0"/>
                </a:solidFill>
              </a:rPr>
              <a:t>Acuse de modificación por Formulario Web</a:t>
            </a:r>
          </a:p>
        </p:txBody>
      </p:sp>
      <p:sp>
        <p:nvSpPr>
          <p:cNvPr id="4" name="CuadroTexto 3">
            <a:extLst/>
          </p:cNvPr>
          <p:cNvSpPr txBox="1"/>
          <p:nvPr/>
        </p:nvSpPr>
        <p:spPr>
          <a:xfrm>
            <a:off x="2657166" y="5083053"/>
            <a:ext cx="7096744" cy="132395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MX" b="1" dirty="0"/>
              <a:t>Aparece como ventana emergente</a:t>
            </a:r>
            <a:r>
              <a:rPr lang="es-MX" dirty="0"/>
              <a:t>, por lo que se debe tener en cuenta que el explorador puede tener bloqueadas las ventanas emergentes, en este caso, aparecerá un aviso para abrir esta ventana.</a:t>
            </a:r>
          </a:p>
        </p:txBody>
      </p:sp>
      <p:pic>
        <p:nvPicPr>
          <p:cNvPr id="5" name="Imagen 4"/>
          <p:cNvPicPr>
            <a:picLocks noChangeAspect="1"/>
          </p:cNvPicPr>
          <p:nvPr/>
        </p:nvPicPr>
        <p:blipFill rotWithShape="1">
          <a:blip r:embed="rId3"/>
          <a:srcRect r="28543"/>
          <a:stretch/>
        </p:blipFill>
        <p:spPr>
          <a:xfrm>
            <a:off x="2809133" y="1715208"/>
            <a:ext cx="6639667" cy="2235992"/>
          </a:xfrm>
          <a:prstGeom prst="rect">
            <a:avLst/>
          </a:prstGeom>
        </p:spPr>
      </p:pic>
    </p:spTree>
    <p:extLst>
      <p:ext uri="{BB962C8B-B14F-4D97-AF65-F5344CB8AC3E}">
        <p14:creationId xmlns:p14="http://schemas.microsoft.com/office/powerpoint/2010/main" val="314352553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 y="412750"/>
            <a:ext cx="12192001" cy="571500"/>
          </a:xfrm>
          <a:prstGeom prst="rect">
            <a:avLst/>
          </a:prstGeom>
        </p:spPr>
        <p:txBody>
          <a:bodyPr vert="horz" lIns="91440" tIns="45720" rIns="91440" bIns="45720" rtlCol="0" anchor="ctr">
            <a:noAutofit/>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sz="3600" b="1" dirty="0">
                <a:solidFill>
                  <a:srgbClr val="7030A0"/>
                </a:solidFill>
              </a:rPr>
              <a:t>Borrar información</a:t>
            </a:r>
          </a:p>
        </p:txBody>
      </p:sp>
      <p:pic>
        <p:nvPicPr>
          <p:cNvPr id="3" name="Imagen 2"/>
          <p:cNvPicPr>
            <a:picLocks noChangeAspect="1"/>
          </p:cNvPicPr>
          <p:nvPr/>
        </p:nvPicPr>
        <p:blipFill>
          <a:blip r:embed="rId2"/>
          <a:stretch>
            <a:fillRect/>
          </a:stretch>
        </p:blipFill>
        <p:spPr>
          <a:xfrm>
            <a:off x="1459598" y="1593011"/>
            <a:ext cx="9272804" cy="4190337"/>
          </a:xfrm>
          <a:prstGeom prst="rect">
            <a:avLst/>
          </a:prstGeom>
        </p:spPr>
      </p:pic>
      <p:sp>
        <p:nvSpPr>
          <p:cNvPr id="4" name="Elipse 3">
            <a:extLst/>
          </p:cNvPr>
          <p:cNvSpPr/>
          <p:nvPr/>
        </p:nvSpPr>
        <p:spPr>
          <a:xfrm>
            <a:off x="6302867" y="1608695"/>
            <a:ext cx="1271111" cy="53578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p:cNvSpPr/>
          <p:nvPr/>
        </p:nvSpPr>
        <p:spPr>
          <a:xfrm>
            <a:off x="1828077" y="4054300"/>
            <a:ext cx="548640" cy="1729048"/>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96737221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 r="45759"/>
          <a:stretch/>
        </p:blipFill>
        <p:spPr>
          <a:xfrm>
            <a:off x="2547628" y="1280569"/>
            <a:ext cx="7096743" cy="3563945"/>
          </a:xfrm>
          <a:prstGeom prst="rect">
            <a:avLst/>
          </a:prstGeom>
          <a:ln w="57150">
            <a:solidFill>
              <a:srgbClr val="22B14C"/>
            </a:solidFill>
          </a:ln>
        </p:spPr>
      </p:pic>
      <p:sp>
        <p:nvSpPr>
          <p:cNvPr id="3" name="Título 1"/>
          <p:cNvSpPr txBox="1">
            <a:spLocks/>
          </p:cNvSpPr>
          <p:nvPr/>
        </p:nvSpPr>
        <p:spPr>
          <a:xfrm>
            <a:off x="0" y="412750"/>
            <a:ext cx="12192000" cy="571500"/>
          </a:xfrm>
          <a:prstGeom prst="rect">
            <a:avLst/>
          </a:prstGeom>
        </p:spPr>
        <p:txBody>
          <a:bodyPr vert="horz" lIns="91440" tIns="45720" rIns="91440" bIns="45720" rtlCol="0" anchor="ctr">
            <a:noAutofit/>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sz="3600" b="1" dirty="0">
                <a:solidFill>
                  <a:srgbClr val="7030A0"/>
                </a:solidFill>
              </a:rPr>
              <a:t>Acuse de baja</a:t>
            </a:r>
          </a:p>
        </p:txBody>
      </p:sp>
      <p:sp>
        <p:nvSpPr>
          <p:cNvPr id="4" name="CuadroTexto 3">
            <a:extLst/>
          </p:cNvPr>
          <p:cNvSpPr txBox="1"/>
          <p:nvPr/>
        </p:nvSpPr>
        <p:spPr>
          <a:xfrm>
            <a:off x="2547628" y="4844514"/>
            <a:ext cx="7096744" cy="132395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MX" b="1" dirty="0"/>
              <a:t>Aparece como ventana emergente</a:t>
            </a:r>
            <a:r>
              <a:rPr lang="es-MX" dirty="0"/>
              <a:t>, por lo que se debe tener en cuenta que el explorador puede tener bloqueadas las ventanas emergentes, en este caso, aparecerá un aviso para abrir esta ventana.</a:t>
            </a:r>
          </a:p>
        </p:txBody>
      </p:sp>
      <p:pic>
        <p:nvPicPr>
          <p:cNvPr id="5" name="Imagen 4"/>
          <p:cNvPicPr>
            <a:picLocks noChangeAspect="1"/>
          </p:cNvPicPr>
          <p:nvPr/>
        </p:nvPicPr>
        <p:blipFill>
          <a:blip r:embed="rId3"/>
          <a:stretch>
            <a:fillRect/>
          </a:stretch>
        </p:blipFill>
        <p:spPr>
          <a:xfrm>
            <a:off x="2645850" y="1343051"/>
            <a:ext cx="6900300" cy="2567031"/>
          </a:xfrm>
          <a:prstGeom prst="rect">
            <a:avLst/>
          </a:prstGeom>
        </p:spPr>
      </p:pic>
    </p:spTree>
    <p:extLst>
      <p:ext uri="{BB962C8B-B14F-4D97-AF65-F5344CB8AC3E}">
        <p14:creationId xmlns:p14="http://schemas.microsoft.com/office/powerpoint/2010/main" val="330418073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 y="273050"/>
            <a:ext cx="12192001" cy="685800"/>
          </a:xfrm>
          <a:prstGeom prst="rect">
            <a:avLst/>
          </a:prstGeom>
        </p:spPr>
        <p:txBody>
          <a:bodyPr vert="horz" lIns="91440" tIns="45720" rIns="91440" bIns="45720" rtlCol="0" anchor="ctr">
            <a:normAutofit/>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sz="3600" b="1" dirty="0">
                <a:solidFill>
                  <a:srgbClr val="7030A0"/>
                </a:solidFill>
              </a:rPr>
              <a:t>Descarga de información</a:t>
            </a:r>
          </a:p>
        </p:txBody>
      </p:sp>
      <p:grpSp>
        <p:nvGrpSpPr>
          <p:cNvPr id="9" name="Grupo 8"/>
          <p:cNvGrpSpPr/>
          <p:nvPr/>
        </p:nvGrpSpPr>
        <p:grpSpPr>
          <a:xfrm>
            <a:off x="2632605" y="1777188"/>
            <a:ext cx="7217677" cy="731520"/>
            <a:chOff x="2632605" y="1777188"/>
            <a:chExt cx="7217677" cy="731520"/>
          </a:xfrm>
        </p:grpSpPr>
        <p:pic>
          <p:nvPicPr>
            <p:cNvPr id="4" name="Imagen 3">
              <a:extLst/>
            </p:cNvPr>
            <p:cNvPicPr>
              <a:picLocks noChangeAspect="1"/>
            </p:cNvPicPr>
            <p:nvPr/>
          </p:nvPicPr>
          <p:blipFill rotWithShape="1">
            <a:blip r:embed="rId2">
              <a:extLst>
                <a:ext uri="{28A0092B-C50C-407E-A947-70E740481C1C}">
                  <a14:useLocalDpi xmlns:a14="http://schemas.microsoft.com/office/drawing/2010/main" val="0"/>
                </a:ext>
              </a:extLst>
            </a:blip>
            <a:srcRect l="21023" t="51920" r="17810" b="38147"/>
            <a:stretch/>
          </p:blipFill>
          <p:spPr>
            <a:xfrm>
              <a:off x="2632605" y="1777188"/>
              <a:ext cx="7217677" cy="731520"/>
            </a:xfrm>
            <a:prstGeom prst="rect">
              <a:avLst/>
            </a:prstGeom>
          </p:spPr>
        </p:pic>
        <p:sp>
          <p:nvSpPr>
            <p:cNvPr id="5" name="Rectángulo: esquinas redondeadas 4">
              <a:extLst/>
            </p:cNvPr>
            <p:cNvSpPr/>
            <p:nvPr/>
          </p:nvSpPr>
          <p:spPr>
            <a:xfrm>
              <a:off x="6646600" y="1926379"/>
              <a:ext cx="1177201" cy="433137"/>
            </a:xfrm>
            <a:prstGeom prst="roundRect">
              <a:avLst>
                <a:gd name="adj" fmla="val 29630"/>
              </a:avLst>
            </a:prstGeom>
            <a:noFill/>
            <a:ln w="57150">
              <a:solidFill>
                <a:srgbClr val="22B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6" name="CuadroTexto 5">
            <a:extLst/>
          </p:cNvPr>
          <p:cNvSpPr txBox="1"/>
          <p:nvPr/>
        </p:nvSpPr>
        <p:spPr>
          <a:xfrm>
            <a:off x="1582588" y="976796"/>
            <a:ext cx="10490142" cy="646331"/>
          </a:xfrm>
          <a:prstGeom prst="rect">
            <a:avLst/>
          </a:prstGeom>
          <a:noFill/>
        </p:spPr>
        <p:txBody>
          <a:bodyPr wrap="square" rtlCol="0">
            <a:spAutoFit/>
          </a:bodyPr>
          <a:lstStyle/>
          <a:p>
            <a:pPr algn="just"/>
            <a:r>
              <a:rPr lang="es-MX" dirty="0">
                <a:solidFill>
                  <a:srgbClr val="7030A0"/>
                </a:solidFill>
              </a:rPr>
              <a:t>Con este archivo NO PODRÁS DAR DE ALTA NUEVOS REGISTROS, solo cambiar o dar de baja registros previamente cargados.</a:t>
            </a:r>
          </a:p>
        </p:txBody>
      </p:sp>
      <p:grpSp>
        <p:nvGrpSpPr>
          <p:cNvPr id="10" name="Grupo 9"/>
          <p:cNvGrpSpPr/>
          <p:nvPr/>
        </p:nvGrpSpPr>
        <p:grpSpPr>
          <a:xfrm>
            <a:off x="2351532" y="2953268"/>
            <a:ext cx="7488934" cy="3377636"/>
            <a:chOff x="1208409" y="2900259"/>
            <a:chExt cx="7488934" cy="3377636"/>
          </a:xfrm>
        </p:grpSpPr>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r="63147" b="33099"/>
            <a:stretch/>
          </p:blipFill>
          <p:spPr>
            <a:xfrm>
              <a:off x="3440675" y="2900259"/>
              <a:ext cx="5256668" cy="3377636"/>
            </a:xfrm>
            <a:prstGeom prst="rect">
              <a:avLst/>
            </a:prstGeom>
          </p:spPr>
        </p:pic>
        <p:sp>
          <p:nvSpPr>
            <p:cNvPr id="7" name="CuadroTexto 6">
              <a:extLst/>
            </p:cNvPr>
            <p:cNvSpPr txBox="1"/>
            <p:nvPr/>
          </p:nvSpPr>
          <p:spPr>
            <a:xfrm>
              <a:off x="1208409" y="4335901"/>
              <a:ext cx="1860884" cy="101604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dirty="0"/>
                <a:t>Código de identificación del registro. </a:t>
              </a:r>
            </a:p>
          </p:txBody>
        </p:sp>
        <p:sp>
          <p:nvSpPr>
            <p:cNvPr id="8" name="Flecha: hacia la izquierda 7">
              <a:extLst/>
            </p:cNvPr>
            <p:cNvSpPr/>
            <p:nvPr/>
          </p:nvSpPr>
          <p:spPr>
            <a:xfrm>
              <a:off x="3069293" y="4335901"/>
              <a:ext cx="641683" cy="1380196"/>
            </a:xfrm>
            <a:prstGeom prst="leftArrow">
              <a:avLst>
                <a:gd name="adj1" fmla="val 38377"/>
                <a:gd name="adj2" fmla="val 50000"/>
              </a:avLst>
            </a:prstGeom>
            <a:solidFill>
              <a:srgbClr val="22B14C"/>
            </a:solidFill>
            <a:ln>
              <a:solidFill>
                <a:srgbClr val="22B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350647870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4076700" y="2299320"/>
            <a:ext cx="7899400" cy="3263279"/>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marL="742950" indent="-742950">
              <a:buFont typeface="+mj-lt"/>
              <a:buAutoNum type="arabicPeriod" startAt="5"/>
            </a:pPr>
            <a:r>
              <a:rPr lang="es-MX" sz="4000" b="1" dirty="0">
                <a:solidFill>
                  <a:srgbClr val="007365"/>
                </a:solidFill>
                <a:effectLst>
                  <a:outerShdw blurRad="38100" dist="38100" dir="2700000" algn="tl">
                    <a:srgbClr val="000000">
                      <a:alpha val="43137"/>
                    </a:srgbClr>
                  </a:outerShdw>
                </a:effectLst>
              </a:rPr>
              <a:t>Carga de información</a:t>
            </a:r>
          </a:p>
          <a:p>
            <a:pPr marL="1657350" lvl="2" indent="-742950">
              <a:buFont typeface="+mj-lt"/>
              <a:buAutoNum type="arabicPeriod" startAt="4"/>
            </a:pPr>
            <a:endParaRPr lang="es-MX" sz="967" b="1" dirty="0">
              <a:solidFill>
                <a:srgbClr val="007365"/>
              </a:solidFill>
              <a:effectLst>
                <a:outerShdw blurRad="38100" dist="38100" dir="2700000" algn="tl">
                  <a:srgbClr val="000000">
                    <a:alpha val="43137"/>
                  </a:srgbClr>
                </a:outerShdw>
              </a:effectLst>
            </a:endParaRPr>
          </a:p>
          <a:p>
            <a:pPr marL="898215" lvl="1" indent="-457200"/>
            <a:r>
              <a:rPr lang="es-MX" sz="2800" dirty="0">
                <a:solidFill>
                  <a:srgbClr val="007365"/>
                </a:solidFill>
              </a:rPr>
              <a:t>5.1 Archivos de carga masiva</a:t>
            </a:r>
          </a:p>
          <a:p>
            <a:pPr marL="898215" lvl="1" indent="-457200"/>
            <a:r>
              <a:rPr lang="es-MX" sz="2800" dirty="0">
                <a:solidFill>
                  <a:srgbClr val="007365"/>
                </a:solidFill>
              </a:rPr>
              <a:t>5.2 Carga de Archivos</a:t>
            </a:r>
          </a:p>
          <a:p>
            <a:pPr marL="898215" lvl="1" indent="-457200"/>
            <a:r>
              <a:rPr lang="es-MX" sz="2800" dirty="0">
                <a:solidFill>
                  <a:srgbClr val="007365"/>
                </a:solidFill>
              </a:rPr>
              <a:t>5.3 Administración de Información</a:t>
            </a:r>
          </a:p>
          <a:p>
            <a:pPr marL="898215" lvl="1" indent="-457200"/>
            <a:r>
              <a:rPr lang="es-MX" sz="2800" b="1" dirty="0">
                <a:solidFill>
                  <a:srgbClr val="0033CC"/>
                </a:solidFill>
              </a:rPr>
              <a:t>5.4 Opciones avanzadas </a:t>
            </a:r>
            <a:r>
              <a:rPr lang="es-MX" sz="2800" dirty="0">
                <a:solidFill>
                  <a:srgbClr val="0033CC"/>
                </a:solidFill>
              </a:rPr>
              <a:t>(Copia/eliminación de información)</a:t>
            </a:r>
          </a:p>
        </p:txBody>
      </p:sp>
    </p:spTree>
    <p:extLst>
      <p:ext uri="{BB962C8B-B14F-4D97-AF65-F5344CB8AC3E}">
        <p14:creationId xmlns:p14="http://schemas.microsoft.com/office/powerpoint/2010/main" val="904247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2074596" y="330416"/>
            <a:ext cx="7321388" cy="677518"/>
          </a:xfrm>
          <a:prstGeom prst="rect">
            <a:avLst/>
          </a:prstGeom>
        </p:spPr>
        <p:txBody>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sz="3200" b="1" dirty="0">
                <a:solidFill>
                  <a:srgbClr val="7030A0"/>
                </a:solidFill>
              </a:rPr>
              <a:t>1. Carga directa por formulario web</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636" y="980733"/>
            <a:ext cx="7640116" cy="4896533"/>
          </a:xfrm>
          <a:prstGeom prst="rect">
            <a:avLst/>
          </a:prstGeom>
        </p:spPr>
        <p:style>
          <a:lnRef idx="0">
            <a:schemeClr val="accent5"/>
          </a:lnRef>
          <a:fillRef idx="3">
            <a:schemeClr val="accent5"/>
          </a:fillRef>
          <a:effectRef idx="3">
            <a:schemeClr val="accent5"/>
          </a:effectRef>
          <a:fontRef idx="minor">
            <a:schemeClr val="lt1"/>
          </a:fontRef>
        </p:style>
      </p:pic>
      <p:grpSp>
        <p:nvGrpSpPr>
          <p:cNvPr id="8" name="Grupo 7"/>
          <p:cNvGrpSpPr/>
          <p:nvPr/>
        </p:nvGrpSpPr>
        <p:grpSpPr>
          <a:xfrm>
            <a:off x="6524527" y="1685452"/>
            <a:ext cx="600173" cy="511585"/>
            <a:chOff x="8724899" y="2323575"/>
            <a:chExt cx="1609727" cy="1372125"/>
          </a:xfrm>
          <a:effectLst>
            <a:outerShdw blurRad="50800" dist="38100" dir="2700000" algn="tl" rotWithShape="0">
              <a:prstClr val="black">
                <a:alpha val="40000"/>
              </a:prstClr>
            </a:outerShdw>
          </a:effectLst>
        </p:grpSpPr>
        <p:sp>
          <p:nvSpPr>
            <p:cNvPr id="4" name="Flecha: hacia la izquierda 3"/>
            <p:cNvSpPr/>
            <p:nvPr/>
          </p:nvSpPr>
          <p:spPr>
            <a:xfrm>
              <a:off x="8724899" y="2584174"/>
              <a:ext cx="759101" cy="844826"/>
            </a:xfrm>
            <a:prstGeom prst="lef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sp>
          <p:nvSpPr>
            <p:cNvPr id="5" name="Elipse 4"/>
            <p:cNvSpPr/>
            <p:nvPr/>
          </p:nvSpPr>
          <p:spPr>
            <a:xfrm>
              <a:off x="9155030" y="2323575"/>
              <a:ext cx="1179596" cy="1372125"/>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a:solidFill>
                    <a:schemeClr val="tx1"/>
                  </a:solidFill>
                  <a:latin typeface="Arial Black" panose="020B0A04020102020204" pitchFamily="34" charset="0"/>
                </a:rPr>
                <a:t>1</a:t>
              </a:r>
            </a:p>
          </p:txBody>
        </p:sp>
      </p:grpSp>
      <p:sp>
        <p:nvSpPr>
          <p:cNvPr id="12" name="CuadroTexto 11"/>
          <p:cNvSpPr txBox="1"/>
          <p:nvPr/>
        </p:nvSpPr>
        <p:spPr>
          <a:xfrm>
            <a:off x="8060752" y="1159886"/>
            <a:ext cx="3445447" cy="2400657"/>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r>
              <a:rPr lang="es-MX" sz="1200" b="1" dirty="0"/>
              <a:t>Criterios sustantivos de contenido</a:t>
            </a:r>
          </a:p>
          <a:p>
            <a:r>
              <a:rPr lang="es-MX" sz="1200" b="1" dirty="0"/>
              <a:t>Criterio 1</a:t>
            </a:r>
            <a:r>
              <a:rPr lang="es-MX" sz="1200" dirty="0"/>
              <a:t>. Ejercicio</a:t>
            </a:r>
          </a:p>
          <a:p>
            <a:r>
              <a:rPr lang="es-MX" sz="1200" b="1" dirty="0"/>
              <a:t>Criterio 2. </a:t>
            </a:r>
            <a:r>
              <a:rPr lang="es-MX" sz="1200" dirty="0"/>
              <a:t>Periodo que se informa (fecha de inicio y fecha de término)</a:t>
            </a:r>
          </a:p>
          <a:p>
            <a:r>
              <a:rPr lang="es-MX" sz="1200" b="1" dirty="0"/>
              <a:t>Criterio 3. </a:t>
            </a:r>
            <a:r>
              <a:rPr lang="es-MX" sz="1200" dirty="0"/>
              <a:t>Tipo de normatividad (catálogo): </a:t>
            </a:r>
          </a:p>
          <a:p>
            <a:r>
              <a:rPr lang="es-MX" sz="1200" b="1" dirty="0"/>
              <a:t>Criterio 4. </a:t>
            </a:r>
            <a:r>
              <a:rPr lang="es-MX" sz="1200" dirty="0"/>
              <a:t>Denominación de la norma que se reporta</a:t>
            </a:r>
          </a:p>
          <a:p>
            <a:r>
              <a:rPr lang="es-MX" sz="1200" b="1" dirty="0"/>
              <a:t>Criterio 5. </a:t>
            </a:r>
            <a:r>
              <a:rPr lang="es-MX" sz="1200" dirty="0"/>
              <a:t>Fecha de publicación en el DOF</a:t>
            </a:r>
          </a:p>
          <a:p>
            <a:r>
              <a:rPr lang="es-MX" sz="1200" b="1" dirty="0"/>
              <a:t>Criterio 6. </a:t>
            </a:r>
            <a:r>
              <a:rPr lang="es-MX" sz="1200" dirty="0"/>
              <a:t>Fecha de última modificación</a:t>
            </a:r>
          </a:p>
          <a:p>
            <a:r>
              <a:rPr lang="es-MX" sz="1200" b="1" dirty="0"/>
              <a:t>Criterio 7. </a:t>
            </a:r>
            <a:r>
              <a:rPr lang="es-MX" sz="1200" dirty="0"/>
              <a:t>Hipervínculo al documento completo de cada norma</a:t>
            </a:r>
          </a:p>
          <a:p>
            <a:endParaRPr lang="es-MX" dirty="0"/>
          </a:p>
        </p:txBody>
      </p:sp>
      <p:grpSp>
        <p:nvGrpSpPr>
          <p:cNvPr id="16" name="Grupo 15"/>
          <p:cNvGrpSpPr/>
          <p:nvPr/>
        </p:nvGrpSpPr>
        <p:grpSpPr>
          <a:xfrm>
            <a:off x="6507464" y="2263533"/>
            <a:ext cx="600173" cy="511585"/>
            <a:chOff x="8724899" y="2323575"/>
            <a:chExt cx="1609727" cy="1372125"/>
          </a:xfrm>
          <a:effectLst>
            <a:outerShdw blurRad="50800" dist="38100" dir="2700000" algn="tl" rotWithShape="0">
              <a:prstClr val="black">
                <a:alpha val="40000"/>
              </a:prstClr>
            </a:outerShdw>
          </a:effectLst>
        </p:grpSpPr>
        <p:sp>
          <p:nvSpPr>
            <p:cNvPr id="17" name="Flecha: hacia la izquierda 16"/>
            <p:cNvSpPr/>
            <p:nvPr/>
          </p:nvSpPr>
          <p:spPr>
            <a:xfrm>
              <a:off x="8724899" y="2584174"/>
              <a:ext cx="759101" cy="844826"/>
            </a:xfrm>
            <a:prstGeom prst="lef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sp>
          <p:nvSpPr>
            <p:cNvPr id="18" name="Elipse 17"/>
            <p:cNvSpPr/>
            <p:nvPr/>
          </p:nvSpPr>
          <p:spPr>
            <a:xfrm>
              <a:off x="9155030" y="2323575"/>
              <a:ext cx="1179596" cy="1372125"/>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a:solidFill>
                    <a:schemeClr val="tx1"/>
                  </a:solidFill>
                  <a:latin typeface="Arial Black" panose="020B0A04020102020204" pitchFamily="34" charset="0"/>
                </a:rPr>
                <a:t>2</a:t>
              </a:r>
            </a:p>
          </p:txBody>
        </p:sp>
      </p:grpSp>
      <p:grpSp>
        <p:nvGrpSpPr>
          <p:cNvPr id="19" name="Grupo 18"/>
          <p:cNvGrpSpPr/>
          <p:nvPr/>
        </p:nvGrpSpPr>
        <p:grpSpPr>
          <a:xfrm>
            <a:off x="6516152" y="2962109"/>
            <a:ext cx="600173" cy="511585"/>
            <a:chOff x="8724899" y="2323575"/>
            <a:chExt cx="1609727" cy="1372125"/>
          </a:xfrm>
          <a:effectLst>
            <a:outerShdw blurRad="50800" dist="38100" dir="2700000" algn="tl" rotWithShape="0">
              <a:prstClr val="black">
                <a:alpha val="40000"/>
              </a:prstClr>
            </a:outerShdw>
          </a:effectLst>
        </p:grpSpPr>
        <p:sp>
          <p:nvSpPr>
            <p:cNvPr id="20" name="Flecha: hacia la izquierda 19"/>
            <p:cNvSpPr/>
            <p:nvPr/>
          </p:nvSpPr>
          <p:spPr>
            <a:xfrm>
              <a:off x="8724899" y="2584174"/>
              <a:ext cx="759101" cy="844826"/>
            </a:xfrm>
            <a:prstGeom prst="lef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sp>
          <p:nvSpPr>
            <p:cNvPr id="21" name="Elipse 20"/>
            <p:cNvSpPr/>
            <p:nvPr/>
          </p:nvSpPr>
          <p:spPr>
            <a:xfrm>
              <a:off x="9155030" y="2323575"/>
              <a:ext cx="1179596" cy="1372125"/>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a:solidFill>
                    <a:schemeClr val="tx1"/>
                  </a:solidFill>
                  <a:latin typeface="Arial Black" panose="020B0A04020102020204" pitchFamily="34" charset="0"/>
                </a:rPr>
                <a:t>3</a:t>
              </a:r>
            </a:p>
          </p:txBody>
        </p:sp>
      </p:grpSp>
      <p:grpSp>
        <p:nvGrpSpPr>
          <p:cNvPr id="22" name="Grupo 21"/>
          <p:cNvGrpSpPr/>
          <p:nvPr/>
        </p:nvGrpSpPr>
        <p:grpSpPr>
          <a:xfrm>
            <a:off x="6946633" y="3374257"/>
            <a:ext cx="600173" cy="511585"/>
            <a:chOff x="8724899" y="2323575"/>
            <a:chExt cx="1609727" cy="1372125"/>
          </a:xfrm>
          <a:effectLst>
            <a:outerShdw blurRad="50800" dist="38100" dir="2700000" algn="tl" rotWithShape="0">
              <a:prstClr val="black">
                <a:alpha val="40000"/>
              </a:prstClr>
            </a:outerShdw>
          </a:effectLst>
        </p:grpSpPr>
        <p:sp>
          <p:nvSpPr>
            <p:cNvPr id="23" name="Flecha: hacia la izquierda 22"/>
            <p:cNvSpPr/>
            <p:nvPr/>
          </p:nvSpPr>
          <p:spPr>
            <a:xfrm>
              <a:off x="8724899" y="2584174"/>
              <a:ext cx="759101" cy="844826"/>
            </a:xfrm>
            <a:prstGeom prst="lef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sp>
          <p:nvSpPr>
            <p:cNvPr id="24" name="Elipse 23"/>
            <p:cNvSpPr/>
            <p:nvPr/>
          </p:nvSpPr>
          <p:spPr>
            <a:xfrm>
              <a:off x="9155030" y="2323575"/>
              <a:ext cx="1179596" cy="1372125"/>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a:solidFill>
                    <a:schemeClr val="tx1"/>
                  </a:solidFill>
                  <a:latin typeface="Arial Black" panose="020B0A04020102020204" pitchFamily="34" charset="0"/>
                </a:rPr>
                <a:t>4</a:t>
              </a:r>
            </a:p>
          </p:txBody>
        </p:sp>
      </p:grpSp>
      <p:grpSp>
        <p:nvGrpSpPr>
          <p:cNvPr id="25" name="Grupo 24"/>
          <p:cNvGrpSpPr/>
          <p:nvPr/>
        </p:nvGrpSpPr>
        <p:grpSpPr>
          <a:xfrm>
            <a:off x="5857268" y="3772156"/>
            <a:ext cx="600173" cy="511585"/>
            <a:chOff x="8724899" y="2323575"/>
            <a:chExt cx="1609727" cy="1372125"/>
          </a:xfrm>
          <a:effectLst>
            <a:outerShdw blurRad="50800" dist="38100" dir="2700000" algn="tl" rotWithShape="0">
              <a:prstClr val="black">
                <a:alpha val="40000"/>
              </a:prstClr>
            </a:outerShdw>
          </a:effectLst>
        </p:grpSpPr>
        <p:sp>
          <p:nvSpPr>
            <p:cNvPr id="26" name="Flecha: hacia la izquierda 25"/>
            <p:cNvSpPr/>
            <p:nvPr/>
          </p:nvSpPr>
          <p:spPr>
            <a:xfrm>
              <a:off x="8724899" y="2584174"/>
              <a:ext cx="759101" cy="844826"/>
            </a:xfrm>
            <a:prstGeom prst="lef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sp>
          <p:nvSpPr>
            <p:cNvPr id="27" name="Elipse 26"/>
            <p:cNvSpPr/>
            <p:nvPr/>
          </p:nvSpPr>
          <p:spPr>
            <a:xfrm>
              <a:off x="9155030" y="2323575"/>
              <a:ext cx="1179596" cy="1372125"/>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a:solidFill>
                    <a:schemeClr val="tx1"/>
                  </a:solidFill>
                  <a:latin typeface="Arial Black" panose="020B0A04020102020204" pitchFamily="34" charset="0"/>
                </a:rPr>
                <a:t>5</a:t>
              </a:r>
            </a:p>
          </p:txBody>
        </p:sp>
      </p:grpSp>
      <p:grpSp>
        <p:nvGrpSpPr>
          <p:cNvPr id="28" name="Grupo 27"/>
          <p:cNvGrpSpPr/>
          <p:nvPr/>
        </p:nvGrpSpPr>
        <p:grpSpPr>
          <a:xfrm>
            <a:off x="6504968" y="4184304"/>
            <a:ext cx="600173" cy="511585"/>
            <a:chOff x="8724899" y="2323575"/>
            <a:chExt cx="1609727" cy="1372125"/>
          </a:xfrm>
          <a:effectLst>
            <a:outerShdw blurRad="50800" dist="38100" dir="2700000" algn="tl" rotWithShape="0">
              <a:prstClr val="black">
                <a:alpha val="40000"/>
              </a:prstClr>
            </a:outerShdw>
          </a:effectLst>
        </p:grpSpPr>
        <p:sp>
          <p:nvSpPr>
            <p:cNvPr id="29" name="Flecha: hacia la izquierda 28"/>
            <p:cNvSpPr/>
            <p:nvPr/>
          </p:nvSpPr>
          <p:spPr>
            <a:xfrm>
              <a:off x="8724899" y="2584174"/>
              <a:ext cx="759101" cy="844826"/>
            </a:xfrm>
            <a:prstGeom prst="lef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sp>
          <p:nvSpPr>
            <p:cNvPr id="30" name="Elipse 29"/>
            <p:cNvSpPr/>
            <p:nvPr/>
          </p:nvSpPr>
          <p:spPr>
            <a:xfrm>
              <a:off x="9155030" y="2323575"/>
              <a:ext cx="1179596" cy="1372125"/>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a:solidFill>
                    <a:schemeClr val="tx1"/>
                  </a:solidFill>
                  <a:latin typeface="Arial Black" panose="020B0A04020102020204" pitchFamily="34" charset="0"/>
                </a:rPr>
                <a:t>6</a:t>
              </a:r>
            </a:p>
          </p:txBody>
        </p:sp>
      </p:grpSp>
      <p:grpSp>
        <p:nvGrpSpPr>
          <p:cNvPr id="31" name="Grupo 30"/>
          <p:cNvGrpSpPr/>
          <p:nvPr/>
        </p:nvGrpSpPr>
        <p:grpSpPr>
          <a:xfrm>
            <a:off x="6904981" y="4573841"/>
            <a:ext cx="600173" cy="511585"/>
            <a:chOff x="8724899" y="2323575"/>
            <a:chExt cx="1609727" cy="1372125"/>
          </a:xfrm>
          <a:effectLst>
            <a:outerShdw blurRad="50800" dist="38100" dir="2700000" algn="tl" rotWithShape="0">
              <a:prstClr val="black">
                <a:alpha val="40000"/>
              </a:prstClr>
            </a:outerShdw>
          </a:effectLst>
        </p:grpSpPr>
        <p:sp>
          <p:nvSpPr>
            <p:cNvPr id="32" name="Flecha: hacia la izquierda 31"/>
            <p:cNvSpPr/>
            <p:nvPr/>
          </p:nvSpPr>
          <p:spPr>
            <a:xfrm>
              <a:off x="8724899" y="2584174"/>
              <a:ext cx="759101" cy="844826"/>
            </a:xfrm>
            <a:prstGeom prst="lef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a:p>
          </p:txBody>
        </p:sp>
        <p:sp>
          <p:nvSpPr>
            <p:cNvPr id="33" name="Elipse 32"/>
            <p:cNvSpPr/>
            <p:nvPr/>
          </p:nvSpPr>
          <p:spPr>
            <a:xfrm>
              <a:off x="9155030" y="2323575"/>
              <a:ext cx="1179596" cy="1372125"/>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a:solidFill>
                    <a:schemeClr val="tx1"/>
                  </a:solidFill>
                  <a:latin typeface="Arial Black" panose="020B0A04020102020204" pitchFamily="34" charset="0"/>
                </a:rPr>
                <a:t>7</a:t>
              </a:r>
            </a:p>
          </p:txBody>
        </p:sp>
      </p:grpSp>
      <p:sp>
        <p:nvSpPr>
          <p:cNvPr id="35" name="Flecha: hacia la izquierda 34"/>
          <p:cNvSpPr/>
          <p:nvPr/>
        </p:nvSpPr>
        <p:spPr>
          <a:xfrm>
            <a:off x="6524527" y="5089238"/>
            <a:ext cx="283024" cy="314986"/>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Elipse 35"/>
          <p:cNvSpPr/>
          <p:nvPr/>
        </p:nvSpPr>
        <p:spPr>
          <a:xfrm>
            <a:off x="6684897" y="4992076"/>
            <a:ext cx="503107" cy="511585"/>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1200" b="1" dirty="0">
                <a:solidFill>
                  <a:schemeClr val="tx1"/>
                </a:solidFill>
                <a:latin typeface="Arial" panose="020B0604020202020204" pitchFamily="34" charset="0"/>
                <a:cs typeface="Arial" panose="020B0604020202020204" pitchFamily="34" charset="0"/>
              </a:rPr>
              <a:t>11</a:t>
            </a:r>
          </a:p>
        </p:txBody>
      </p:sp>
      <p:sp>
        <p:nvSpPr>
          <p:cNvPr id="37" name="CuadroTexto 36"/>
          <p:cNvSpPr txBox="1"/>
          <p:nvPr/>
        </p:nvSpPr>
        <p:spPr>
          <a:xfrm>
            <a:off x="8060752" y="3712495"/>
            <a:ext cx="3445447" cy="2400657"/>
          </a:xfrm>
          <a:prstGeom prst="rect">
            <a:avLst/>
          </a:prstGeom>
          <a:solidFill>
            <a:schemeClr val="accent2"/>
          </a:solidFill>
          <a:effectLst>
            <a:outerShdw blurRad="50800" dist="38100" dir="2700000" algn="tl" rotWithShape="0">
              <a:prstClr val="black">
                <a:alpha val="40000"/>
              </a:prstClr>
            </a:outerShdw>
          </a:effectLst>
        </p:spPr>
        <p:txBody>
          <a:bodyPr wrap="square" rtlCol="0">
            <a:spAutoFit/>
          </a:bodyPr>
          <a:lstStyle/>
          <a:p>
            <a:r>
              <a:rPr lang="es-MX" sz="1200" b="1" dirty="0"/>
              <a:t>Criterios adjetivos de confiabilidad</a:t>
            </a:r>
          </a:p>
          <a:p>
            <a:r>
              <a:rPr lang="es-MX" sz="1200" b="1" dirty="0"/>
              <a:t>Criterio 11. </a:t>
            </a:r>
            <a:r>
              <a:rPr lang="es-MX" sz="1200" dirty="0"/>
              <a:t>Área(s) responsable(s) que genera(n), posee(n), publica(n) y actualiza(n) la información.</a:t>
            </a:r>
          </a:p>
          <a:p>
            <a:r>
              <a:rPr lang="es-MX" sz="1200" b="1" dirty="0"/>
              <a:t>Criterio 12. </a:t>
            </a:r>
            <a:r>
              <a:rPr lang="es-MX" sz="1200" dirty="0"/>
              <a:t>Fecha de actualización de la información publicada con el formato día/mes/año </a:t>
            </a:r>
          </a:p>
          <a:p>
            <a:r>
              <a:rPr lang="es-MX" sz="1200" b="1" dirty="0"/>
              <a:t>Criterio 13. </a:t>
            </a:r>
            <a:r>
              <a:rPr lang="es-MX" sz="1200" dirty="0"/>
              <a:t>Fecha de validación de la información publicada con el formato día/mes/año </a:t>
            </a:r>
          </a:p>
          <a:p>
            <a:r>
              <a:rPr lang="es-MX" sz="1200" b="1" dirty="0"/>
              <a:t>Criterio 14. </a:t>
            </a:r>
            <a:r>
              <a:rPr lang="es-MX" sz="1200" dirty="0"/>
              <a:t>Nota. Este criterio se cumple en caso de que sea necesario que el sujeto obligado incluya alguna aclaración relativa a la información publicada y/o explicación por la falta de información</a:t>
            </a:r>
          </a:p>
          <a:p>
            <a:endParaRPr lang="es-MX" dirty="0"/>
          </a:p>
        </p:txBody>
      </p:sp>
    </p:spTree>
    <p:extLst>
      <p:ext uri="{BB962C8B-B14F-4D97-AF65-F5344CB8AC3E}">
        <p14:creationId xmlns:p14="http://schemas.microsoft.com/office/powerpoint/2010/main" val="338330477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0" y="178620"/>
            <a:ext cx="12191999" cy="1030288"/>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3600" b="1" dirty="0">
                <a:solidFill>
                  <a:srgbClr val="7030A0"/>
                </a:solidFill>
              </a:rPr>
              <a:t>Selección de parámetros</a:t>
            </a:r>
          </a:p>
        </p:txBody>
      </p:sp>
      <p:grpSp>
        <p:nvGrpSpPr>
          <p:cNvPr id="9" name="Grupo 8"/>
          <p:cNvGrpSpPr/>
          <p:nvPr/>
        </p:nvGrpSpPr>
        <p:grpSpPr>
          <a:xfrm>
            <a:off x="1838758" y="1328448"/>
            <a:ext cx="9569003" cy="4565946"/>
            <a:chOff x="341263" y="1394709"/>
            <a:chExt cx="9569003" cy="4565946"/>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263" y="1394709"/>
              <a:ext cx="9569003" cy="2421227"/>
            </a:xfrm>
            <a:prstGeom prst="rect">
              <a:avLst/>
            </a:prstGeom>
          </p:spPr>
        </p:pic>
        <p:sp>
          <p:nvSpPr>
            <p:cNvPr id="3" name="Elipse 2"/>
            <p:cNvSpPr/>
            <p:nvPr/>
          </p:nvSpPr>
          <p:spPr>
            <a:xfrm>
              <a:off x="6325724" y="2605322"/>
              <a:ext cx="3067657" cy="28750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Rectángulo 3"/>
            <p:cNvSpPr/>
            <p:nvPr/>
          </p:nvSpPr>
          <p:spPr>
            <a:xfrm>
              <a:off x="6716305" y="3366942"/>
              <a:ext cx="669702" cy="321972"/>
            </a:xfrm>
            <a:prstGeom prst="rect">
              <a:avLst/>
            </a:prstGeom>
            <a:noFill/>
            <a:ln w="38100">
              <a:solidFill>
                <a:srgbClr val="007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5" name="Conector recto de flecha 4"/>
            <p:cNvCxnSpPr>
              <a:cxnSpLocks/>
              <a:stCxn id="7" idx="3"/>
              <a:endCxn id="3" idx="2"/>
            </p:cNvCxnSpPr>
            <p:nvPr/>
          </p:nvCxnSpPr>
          <p:spPr>
            <a:xfrm flipV="1">
              <a:off x="4986338" y="2749076"/>
              <a:ext cx="1339386" cy="2087746"/>
            </a:xfrm>
            <a:prstGeom prst="straightConnector1">
              <a:avLst/>
            </a:prstGeom>
            <a:ln w="57150">
              <a:solidFill>
                <a:srgbClr val="68AA3B"/>
              </a:solidFill>
              <a:tailEnd type="triangle"/>
            </a:ln>
          </p:spPr>
          <p:style>
            <a:lnRef idx="1">
              <a:schemeClr val="accent1"/>
            </a:lnRef>
            <a:fillRef idx="0">
              <a:schemeClr val="accent1"/>
            </a:fillRef>
            <a:effectRef idx="0">
              <a:schemeClr val="accent1"/>
            </a:effectRef>
            <a:fontRef idx="minor">
              <a:schemeClr val="tx1"/>
            </a:fontRef>
          </p:style>
        </p:cxnSp>
        <p:sp>
          <p:nvSpPr>
            <p:cNvPr id="7" name="CuadroTexto 6"/>
            <p:cNvSpPr txBox="1"/>
            <p:nvPr/>
          </p:nvSpPr>
          <p:spPr>
            <a:xfrm>
              <a:off x="1778924" y="4020893"/>
              <a:ext cx="3207414" cy="193976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just"/>
              <a:r>
                <a:rPr lang="es-MX" dirty="0"/>
                <a:t>Se deberá de elegir la Normatividad de la que se copiará o eliminará información; y acto seguido deberás de dar clic en el botón “Buscar”.</a:t>
              </a:r>
            </a:p>
          </p:txBody>
        </p:sp>
        <p:pic>
          <p:nvPicPr>
            <p:cNvPr id="8" name="Imagen 7"/>
            <p:cNvPicPr>
              <a:picLocks noChangeAspect="1"/>
            </p:cNvPicPr>
            <p:nvPr/>
          </p:nvPicPr>
          <p:blipFill>
            <a:blip r:embed="rId3"/>
            <a:stretch>
              <a:fillRect/>
            </a:stretch>
          </p:blipFill>
          <p:spPr>
            <a:xfrm>
              <a:off x="341263" y="2095500"/>
              <a:ext cx="2714625" cy="428626"/>
            </a:xfrm>
            <a:prstGeom prst="rect">
              <a:avLst/>
            </a:prstGeom>
          </p:spPr>
        </p:pic>
      </p:grpSp>
    </p:spTree>
    <p:extLst>
      <p:ext uri="{BB962C8B-B14F-4D97-AF65-F5344CB8AC3E}">
        <p14:creationId xmlns:p14="http://schemas.microsoft.com/office/powerpoint/2010/main" val="426112635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o 16"/>
          <p:cNvGrpSpPr/>
          <p:nvPr/>
        </p:nvGrpSpPr>
        <p:grpSpPr>
          <a:xfrm>
            <a:off x="2608750" y="1904405"/>
            <a:ext cx="7670209" cy="3553455"/>
            <a:chOff x="382384" y="1665866"/>
            <a:chExt cx="7670209" cy="3553455"/>
          </a:xfrm>
        </p:grpSpPr>
        <p:pic>
          <p:nvPicPr>
            <p:cNvPr id="13" name="Marcador de contenido 3"/>
            <p:cNvPicPr>
              <a:picLocks noChangeAspect="1"/>
            </p:cNvPicPr>
            <p:nvPr/>
          </p:nvPicPr>
          <p:blipFill rotWithShape="1">
            <a:blip r:embed="rId2">
              <a:extLst>
                <a:ext uri="{28A0092B-C50C-407E-A947-70E740481C1C}">
                  <a14:useLocalDpi xmlns:a14="http://schemas.microsoft.com/office/drawing/2010/main" val="0"/>
                </a:ext>
              </a:extLst>
            </a:blip>
            <a:srcRect l="1562" t="22711" r="74999" b="34827"/>
            <a:stretch/>
          </p:blipFill>
          <p:spPr>
            <a:xfrm>
              <a:off x="382384" y="1665866"/>
              <a:ext cx="3591100" cy="3553455"/>
            </a:xfrm>
            <a:prstGeom prst="rect">
              <a:avLst/>
            </a:prstGeom>
          </p:spPr>
        </p:pic>
        <p:sp>
          <p:nvSpPr>
            <p:cNvPr id="14" name="CuadroTexto 13"/>
            <p:cNvSpPr txBox="1"/>
            <p:nvPr/>
          </p:nvSpPr>
          <p:spPr>
            <a:xfrm>
              <a:off x="4454608" y="3205325"/>
              <a:ext cx="3597985" cy="1477328"/>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just"/>
              <a:r>
                <a:rPr lang="es-MX" sz="1800" dirty="0"/>
                <a:t>Se desplegarán en manera de árbol los formatos que la Unidad Administrativa tiene relacionados, y al dar clic en alguno, nos aparecerá su tablero de control.</a:t>
              </a:r>
            </a:p>
          </p:txBody>
        </p:sp>
        <p:cxnSp>
          <p:nvCxnSpPr>
            <p:cNvPr id="15" name="Conector recto de flecha 14"/>
            <p:cNvCxnSpPr>
              <a:stCxn id="14" idx="1"/>
            </p:cNvCxnSpPr>
            <p:nvPr/>
          </p:nvCxnSpPr>
          <p:spPr>
            <a:xfrm flipH="1" flipV="1">
              <a:off x="2959332" y="3870325"/>
              <a:ext cx="1495276" cy="73664"/>
            </a:xfrm>
            <a:prstGeom prst="straightConnector1">
              <a:avLst/>
            </a:prstGeom>
            <a:ln w="57150">
              <a:solidFill>
                <a:srgbClr val="68AA3B"/>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Título 1"/>
          <p:cNvSpPr txBox="1">
            <a:spLocks/>
          </p:cNvSpPr>
          <p:nvPr/>
        </p:nvSpPr>
        <p:spPr>
          <a:xfrm>
            <a:off x="2890837" y="287032"/>
            <a:ext cx="6410325" cy="1030288"/>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3600" b="1" dirty="0">
                <a:solidFill>
                  <a:srgbClr val="7030A0"/>
                </a:solidFill>
              </a:rPr>
              <a:t>Selección de parámetros</a:t>
            </a:r>
          </a:p>
        </p:txBody>
      </p:sp>
    </p:spTree>
    <p:extLst>
      <p:ext uri="{BB962C8B-B14F-4D97-AF65-F5344CB8AC3E}">
        <p14:creationId xmlns:p14="http://schemas.microsoft.com/office/powerpoint/2010/main" val="342334442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stretch>
            <a:fillRect/>
          </a:stretch>
        </p:blipFill>
        <p:spPr>
          <a:xfrm>
            <a:off x="1392927" y="1644210"/>
            <a:ext cx="8982075" cy="4867275"/>
          </a:xfrm>
          <a:prstGeom prst="rect">
            <a:avLst/>
          </a:prstGeom>
        </p:spPr>
      </p:pic>
      <p:sp>
        <p:nvSpPr>
          <p:cNvPr id="3" name="Título 1">
            <a:extLst/>
          </p:cNvPr>
          <p:cNvSpPr txBox="1">
            <a:spLocks/>
          </p:cNvSpPr>
          <p:nvPr/>
        </p:nvSpPr>
        <p:spPr>
          <a:xfrm>
            <a:off x="0" y="412750"/>
            <a:ext cx="12192000" cy="641350"/>
          </a:xfrm>
          <a:prstGeom prst="rect">
            <a:avLst/>
          </a:prstGeom>
        </p:spPr>
        <p:txBody>
          <a:bodyPr vert="horz" lIns="91440" tIns="45720" rIns="91440" bIns="45720" rtlCol="0" anchor="ctr">
            <a:normAutofit/>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sz="3600" b="1" dirty="0">
                <a:solidFill>
                  <a:srgbClr val="7030A0"/>
                </a:solidFill>
              </a:rPr>
              <a:t>Filtros Avanzados</a:t>
            </a:r>
          </a:p>
        </p:txBody>
      </p:sp>
      <p:sp>
        <p:nvSpPr>
          <p:cNvPr id="4" name="CuadroTexto 3"/>
          <p:cNvSpPr txBox="1"/>
          <p:nvPr/>
        </p:nvSpPr>
        <p:spPr>
          <a:xfrm>
            <a:off x="7565194" y="1182545"/>
            <a:ext cx="4177146" cy="92333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dirty="0"/>
              <a:t>La opción de Filtros Avanzados presenta la oportunidad para segregar información, ya sea por algún criterio del formato.</a:t>
            </a:r>
          </a:p>
        </p:txBody>
      </p:sp>
      <p:sp>
        <p:nvSpPr>
          <p:cNvPr id="5" name="CuadroTexto 4"/>
          <p:cNvSpPr txBox="1"/>
          <p:nvPr/>
        </p:nvSpPr>
        <p:spPr>
          <a:xfrm>
            <a:off x="7565194" y="3429000"/>
            <a:ext cx="3456122" cy="163185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dirty="0"/>
              <a:t>Aparecen dos opciones “</a:t>
            </a:r>
            <a:r>
              <a:rPr lang="es-MX" b="1" dirty="0"/>
              <a:t>Copiar Información” </a:t>
            </a:r>
            <a:r>
              <a:rPr lang="es-MX" dirty="0"/>
              <a:t>y “</a:t>
            </a:r>
            <a:r>
              <a:rPr lang="es-MX" b="1" dirty="0"/>
              <a:t>Eliminar Información”</a:t>
            </a:r>
            <a:r>
              <a:rPr lang="es-MX" dirty="0"/>
              <a:t>, ambas funcionan en conjunto con Filtros Avanzados.</a:t>
            </a:r>
          </a:p>
        </p:txBody>
      </p:sp>
      <p:cxnSp>
        <p:nvCxnSpPr>
          <p:cNvPr id="6" name="Conector recto de flecha 5">
            <a:extLst/>
          </p:cNvPr>
          <p:cNvCxnSpPr>
            <a:stCxn id="4" idx="1"/>
          </p:cNvCxnSpPr>
          <p:nvPr/>
        </p:nvCxnSpPr>
        <p:spPr>
          <a:xfrm flipH="1">
            <a:off x="3081506" y="1644210"/>
            <a:ext cx="4483688" cy="832446"/>
          </a:xfrm>
          <a:prstGeom prst="straightConnector1">
            <a:avLst/>
          </a:prstGeom>
          <a:ln w="57150">
            <a:solidFill>
              <a:srgbClr val="22B14C"/>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p:cNvPr>
          <p:cNvCxnSpPr>
            <a:cxnSpLocks/>
            <a:stCxn id="5" idx="1"/>
          </p:cNvCxnSpPr>
          <p:nvPr/>
        </p:nvCxnSpPr>
        <p:spPr>
          <a:xfrm flipH="1">
            <a:off x="3081506" y="4244929"/>
            <a:ext cx="4483688" cy="1358880"/>
          </a:xfrm>
          <a:prstGeom prst="straightConnector1">
            <a:avLst/>
          </a:prstGeom>
          <a:ln w="57150">
            <a:solidFill>
              <a:srgbClr val="22B14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66572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2092399" y="1169766"/>
            <a:ext cx="8963025" cy="1952625"/>
          </a:xfrm>
          <a:prstGeom prst="rect">
            <a:avLst/>
          </a:prstGeom>
        </p:spPr>
      </p:pic>
      <p:sp>
        <p:nvSpPr>
          <p:cNvPr id="3" name="Título 3">
            <a:extLst/>
          </p:cNvPr>
          <p:cNvSpPr txBox="1">
            <a:spLocks/>
          </p:cNvSpPr>
          <p:nvPr/>
        </p:nvSpPr>
        <p:spPr>
          <a:xfrm>
            <a:off x="0" y="412750"/>
            <a:ext cx="12192000" cy="647700"/>
          </a:xfrm>
          <a:prstGeom prst="rect">
            <a:avLst/>
          </a:prstGeom>
        </p:spPr>
        <p:txBody>
          <a:bodyPr vert="horz" lIns="91440" tIns="45720" rIns="91440" bIns="45720" rtlCol="0" anchor="ctr">
            <a:noAutofit/>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sz="3600" b="1">
                <a:solidFill>
                  <a:srgbClr val="7030A0"/>
                </a:solidFill>
              </a:rPr>
              <a:t>Copia de Información</a:t>
            </a:r>
            <a:endParaRPr lang="es-MX" sz="3600" b="1" dirty="0">
              <a:solidFill>
                <a:srgbClr val="7030A0"/>
              </a:solidFill>
            </a:endParaRPr>
          </a:p>
        </p:txBody>
      </p:sp>
      <p:sp>
        <p:nvSpPr>
          <p:cNvPr id="4" name="CuadroTexto 3"/>
          <p:cNvSpPr txBox="1"/>
          <p:nvPr/>
        </p:nvSpPr>
        <p:spPr>
          <a:xfrm>
            <a:off x="1480431" y="3231707"/>
            <a:ext cx="9958362" cy="2677656"/>
          </a:xfrm>
          <a:prstGeom prst="rect">
            <a:avLst/>
          </a:prstGeom>
          <a:noFill/>
        </p:spPr>
        <p:txBody>
          <a:bodyPr wrap="square" rtlCol="0">
            <a:spAutoFit/>
          </a:bodyPr>
          <a:lstStyle/>
          <a:p>
            <a:pPr marL="342900" indent="-342900" algn="just">
              <a:buFont typeface="Arial" panose="020B0604020202020204" pitchFamily="34" charset="0"/>
              <a:buChar char="•"/>
            </a:pPr>
            <a:r>
              <a:rPr lang="es-MX" sz="2400" dirty="0">
                <a:solidFill>
                  <a:srgbClr val="7030A0"/>
                </a:solidFill>
              </a:rPr>
              <a:t>Este opción se utiliza para </a:t>
            </a:r>
            <a:r>
              <a:rPr lang="es-MX" sz="2400" b="1" dirty="0">
                <a:solidFill>
                  <a:srgbClr val="7030A0"/>
                </a:solidFill>
              </a:rPr>
              <a:t>copiar información.</a:t>
            </a:r>
          </a:p>
          <a:p>
            <a:pPr marL="342900" indent="-342900" algn="just">
              <a:buFont typeface="Arial" panose="020B0604020202020204" pitchFamily="34" charset="0"/>
              <a:buChar char="•"/>
            </a:pPr>
            <a:r>
              <a:rPr lang="es-MX" sz="2400" dirty="0">
                <a:solidFill>
                  <a:srgbClr val="007365"/>
                </a:solidFill>
              </a:rPr>
              <a:t>Si no se aplica el </a:t>
            </a:r>
            <a:r>
              <a:rPr lang="es-MX" sz="2400" b="1" dirty="0">
                <a:solidFill>
                  <a:srgbClr val="007365"/>
                </a:solidFill>
              </a:rPr>
              <a:t>“Filtro Avanzado”, </a:t>
            </a:r>
            <a:r>
              <a:rPr lang="es-MX" sz="2400" dirty="0">
                <a:solidFill>
                  <a:srgbClr val="007365"/>
                </a:solidFill>
              </a:rPr>
              <a:t>corresponderá toda la información de y los campos “Fecha de inicio y término del periodo que se informa” tendrán las fechas que se indiquen en los campos marcados</a:t>
            </a:r>
          </a:p>
          <a:p>
            <a:pPr marL="342900" indent="-342900" algn="just">
              <a:buFont typeface="Arial" panose="020B0604020202020204" pitchFamily="34" charset="0"/>
              <a:buChar char="•"/>
            </a:pPr>
            <a:r>
              <a:rPr lang="es-MX" sz="2400" dirty="0">
                <a:solidFill>
                  <a:srgbClr val="7030A0"/>
                </a:solidFill>
              </a:rPr>
              <a:t>Es importante destacar que la información es </a:t>
            </a:r>
            <a:r>
              <a:rPr lang="es-MX" sz="2400" b="1" dirty="0">
                <a:solidFill>
                  <a:srgbClr val="7030A0"/>
                </a:solidFill>
              </a:rPr>
              <a:t>copia exacta y fiel a la original y la fecha de validación será la fecha en la que se realizó el proceso y la fecha de actualización no se modifica.</a:t>
            </a:r>
          </a:p>
        </p:txBody>
      </p:sp>
      <p:sp>
        <p:nvSpPr>
          <p:cNvPr id="5" name="Elipse 4">
            <a:extLst/>
          </p:cNvPr>
          <p:cNvSpPr/>
          <p:nvPr/>
        </p:nvSpPr>
        <p:spPr>
          <a:xfrm>
            <a:off x="2678469" y="1759736"/>
            <a:ext cx="1392509" cy="595838"/>
          </a:xfrm>
          <a:prstGeom prst="ellipse">
            <a:avLst/>
          </a:prstGeom>
          <a:noFill/>
          <a:ln w="57150">
            <a:solidFill>
              <a:srgbClr val="68AA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a:extLst/>
          </p:cNvPr>
          <p:cNvSpPr/>
          <p:nvPr/>
        </p:nvSpPr>
        <p:spPr>
          <a:xfrm>
            <a:off x="4399722" y="1566660"/>
            <a:ext cx="1556880" cy="327803"/>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a:extLst/>
          </p:cNvPr>
          <p:cNvSpPr/>
          <p:nvPr/>
        </p:nvSpPr>
        <p:spPr>
          <a:xfrm>
            <a:off x="5956602" y="1557799"/>
            <a:ext cx="4181311" cy="345527"/>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09460978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 y="412750"/>
            <a:ext cx="12192001" cy="692150"/>
          </a:xfrm>
          <a:prstGeom prst="rect">
            <a:avLst/>
          </a:prstGeom>
        </p:spPr>
        <p:txBody>
          <a:bodyPr vert="horz" lIns="91440" tIns="45720" rIns="91440" bIns="45720" rtlCol="0" anchor="ctr">
            <a:noAutofit/>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sz="3600" b="1">
                <a:solidFill>
                  <a:srgbClr val="7030A0"/>
                </a:solidFill>
              </a:rPr>
              <a:t>Tablero de Control</a:t>
            </a:r>
            <a:endParaRPr lang="es-MX" sz="2800" b="1" dirty="0">
              <a:solidFill>
                <a:srgbClr val="7030A0"/>
              </a:solidFill>
            </a:endParaRPr>
          </a:p>
        </p:txBody>
      </p:sp>
      <p:pic>
        <p:nvPicPr>
          <p:cNvPr id="3" name="Marcador de contenido 3"/>
          <p:cNvPicPr>
            <a:picLocks noChangeAspect="1"/>
          </p:cNvPicPr>
          <p:nvPr/>
        </p:nvPicPr>
        <p:blipFill rotWithShape="1">
          <a:blip r:embed="rId2">
            <a:extLst>
              <a:ext uri="{28A0092B-C50C-407E-A947-70E740481C1C}">
                <a14:useLocalDpi xmlns:a14="http://schemas.microsoft.com/office/drawing/2010/main" val="0"/>
              </a:ext>
            </a:extLst>
          </a:blip>
          <a:srcRect t="17849" b="12206"/>
          <a:stretch/>
        </p:blipFill>
        <p:spPr>
          <a:xfrm>
            <a:off x="2426984" y="1517933"/>
            <a:ext cx="8845550" cy="692150"/>
          </a:xfrm>
          <a:prstGeom prst="rect">
            <a:avLst/>
          </a:prstGeom>
        </p:spPr>
      </p:pic>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l="294" t="191" r="-294" b="40628"/>
          <a:stretch/>
        </p:blipFill>
        <p:spPr>
          <a:xfrm>
            <a:off x="4264815" y="2386546"/>
            <a:ext cx="5277587" cy="4138048"/>
          </a:xfrm>
          <a:prstGeom prst="rect">
            <a:avLst/>
          </a:prstGeom>
        </p:spPr>
      </p:pic>
      <p:sp>
        <p:nvSpPr>
          <p:cNvPr id="5" name="CuadroTexto 4"/>
          <p:cNvSpPr txBox="1"/>
          <p:nvPr/>
        </p:nvSpPr>
        <p:spPr>
          <a:xfrm>
            <a:off x="3098036" y="1104900"/>
            <a:ext cx="8174498" cy="369332"/>
          </a:xfrm>
          <a:prstGeom prst="rect">
            <a:avLst/>
          </a:prstGeom>
          <a:noFill/>
        </p:spPr>
        <p:txBody>
          <a:bodyPr wrap="square" rtlCol="0">
            <a:spAutoFit/>
          </a:bodyPr>
          <a:lstStyle/>
          <a:p>
            <a:r>
              <a:rPr lang="es-MX" dirty="0">
                <a:solidFill>
                  <a:srgbClr val="7030A0"/>
                </a:solidFill>
              </a:rPr>
              <a:t>La acción de copia de información genera un registro de copiado y un folio.</a:t>
            </a:r>
          </a:p>
        </p:txBody>
      </p:sp>
      <p:sp>
        <p:nvSpPr>
          <p:cNvPr id="6" name="Elipse 5">
            <a:extLst/>
          </p:cNvPr>
          <p:cNvSpPr/>
          <p:nvPr/>
        </p:nvSpPr>
        <p:spPr>
          <a:xfrm>
            <a:off x="4747491" y="1543523"/>
            <a:ext cx="741871" cy="692061"/>
          </a:xfrm>
          <a:prstGeom prst="ellipse">
            <a:avLst/>
          </a:prstGeom>
          <a:noFill/>
          <a:ln w="57150">
            <a:solidFill>
              <a:srgbClr val="68AA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Elipse 6">
            <a:extLst/>
          </p:cNvPr>
          <p:cNvSpPr/>
          <p:nvPr/>
        </p:nvSpPr>
        <p:spPr>
          <a:xfrm>
            <a:off x="5262806" y="4983942"/>
            <a:ext cx="1362972" cy="360744"/>
          </a:xfrm>
          <a:prstGeom prst="ellipse">
            <a:avLst/>
          </a:prstGeom>
          <a:noFill/>
          <a:ln w="57150">
            <a:solidFill>
              <a:srgbClr val="68AA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57749129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stretch>
            <a:fillRect/>
          </a:stretch>
        </p:blipFill>
        <p:spPr>
          <a:xfrm>
            <a:off x="2052746" y="2738947"/>
            <a:ext cx="9105900" cy="2181225"/>
          </a:xfrm>
          <a:prstGeom prst="rect">
            <a:avLst/>
          </a:prstGeom>
        </p:spPr>
      </p:pic>
      <p:sp>
        <p:nvSpPr>
          <p:cNvPr id="2" name="Título 1"/>
          <p:cNvSpPr txBox="1">
            <a:spLocks/>
          </p:cNvSpPr>
          <p:nvPr/>
        </p:nvSpPr>
        <p:spPr>
          <a:xfrm>
            <a:off x="0" y="220476"/>
            <a:ext cx="12192000" cy="895350"/>
          </a:xfrm>
          <a:prstGeom prst="rect">
            <a:avLst/>
          </a:prstGeom>
        </p:spPr>
        <p:txBody>
          <a:bodyPr vert="horz" lIns="91440" tIns="45720" rIns="91440" bIns="45720" rtlCol="0" anchor="ctr">
            <a:normAutofit/>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sz="3600" b="1" dirty="0">
                <a:solidFill>
                  <a:srgbClr val="7030A0"/>
                </a:solidFill>
              </a:rPr>
              <a:t>Eliminar</a:t>
            </a:r>
            <a:r>
              <a:rPr lang="es-MX" sz="3600" dirty="0">
                <a:solidFill>
                  <a:srgbClr val="7030A0"/>
                </a:solidFill>
              </a:rPr>
              <a:t> </a:t>
            </a:r>
            <a:r>
              <a:rPr lang="es-MX" sz="3600" b="1" dirty="0">
                <a:solidFill>
                  <a:srgbClr val="7030A0"/>
                </a:solidFill>
              </a:rPr>
              <a:t>Información</a:t>
            </a:r>
            <a:endParaRPr lang="es-MX" sz="3600" dirty="0">
              <a:solidFill>
                <a:srgbClr val="7030A0"/>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1424" y="5443153"/>
            <a:ext cx="2743583" cy="1124107"/>
          </a:xfrm>
          <a:prstGeom prst="rect">
            <a:avLst/>
          </a:prstGeom>
          <a:ln w="57150">
            <a:solidFill>
              <a:srgbClr val="007365"/>
            </a:solidFill>
          </a:ln>
        </p:spPr>
      </p:pic>
      <p:sp>
        <p:nvSpPr>
          <p:cNvPr id="5" name="CuadroTexto 4">
            <a:extLst/>
          </p:cNvPr>
          <p:cNvSpPr txBox="1"/>
          <p:nvPr/>
        </p:nvSpPr>
        <p:spPr>
          <a:xfrm>
            <a:off x="1626378" y="1028611"/>
            <a:ext cx="10410092" cy="1692771"/>
          </a:xfrm>
          <a:prstGeom prst="rect">
            <a:avLst/>
          </a:prstGeom>
          <a:noFill/>
        </p:spPr>
        <p:txBody>
          <a:bodyPr wrap="square" rtlCol="0">
            <a:spAutoFit/>
          </a:bodyPr>
          <a:lstStyle/>
          <a:p>
            <a:r>
              <a:rPr lang="es-MX" sz="2600" dirty="0">
                <a:solidFill>
                  <a:srgbClr val="7030A0"/>
                </a:solidFill>
              </a:rPr>
              <a:t>La opción </a:t>
            </a:r>
            <a:r>
              <a:rPr lang="es-MX" sz="2600" b="1" dirty="0">
                <a:solidFill>
                  <a:srgbClr val="7030A0"/>
                </a:solidFill>
              </a:rPr>
              <a:t>Eliminar</a:t>
            </a:r>
            <a:r>
              <a:rPr lang="es-MX" sz="2600" dirty="0">
                <a:solidFill>
                  <a:srgbClr val="7030A0"/>
                </a:solidFill>
              </a:rPr>
              <a:t> </a:t>
            </a:r>
            <a:r>
              <a:rPr lang="es-MX" sz="2600" b="1" dirty="0">
                <a:solidFill>
                  <a:srgbClr val="7030A0"/>
                </a:solidFill>
              </a:rPr>
              <a:t>Información</a:t>
            </a:r>
            <a:r>
              <a:rPr lang="es-MX" sz="2600" dirty="0">
                <a:solidFill>
                  <a:srgbClr val="7030A0"/>
                </a:solidFill>
              </a:rPr>
              <a:t> es utilizada para borrar información del SIPOT permanentemente. </a:t>
            </a:r>
          </a:p>
          <a:p>
            <a:r>
              <a:rPr lang="es-MX" sz="2600" dirty="0">
                <a:solidFill>
                  <a:srgbClr val="7030A0"/>
                </a:solidFill>
              </a:rPr>
              <a:t>Si ningún Filtro Avanzado es aplicado, </a:t>
            </a:r>
            <a:r>
              <a:rPr lang="es-MX" sz="2600" b="1" dirty="0">
                <a:solidFill>
                  <a:srgbClr val="7030A0"/>
                </a:solidFill>
              </a:rPr>
              <a:t>se borra toda la información del formato.</a:t>
            </a:r>
          </a:p>
        </p:txBody>
      </p:sp>
      <p:sp>
        <p:nvSpPr>
          <p:cNvPr id="6" name="CuadroTexto 5">
            <a:extLst/>
          </p:cNvPr>
          <p:cNvSpPr txBox="1"/>
          <p:nvPr/>
        </p:nvSpPr>
        <p:spPr>
          <a:xfrm>
            <a:off x="2052746" y="4928214"/>
            <a:ext cx="91694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s-MX" sz="1800" dirty="0"/>
              <a:t>La eliminación de información, presenta niveles de seguridad de precaución</a:t>
            </a:r>
          </a:p>
        </p:txBody>
      </p:sp>
      <p:sp>
        <p:nvSpPr>
          <p:cNvPr id="7" name="Elipse 6">
            <a:extLst/>
          </p:cNvPr>
          <p:cNvSpPr/>
          <p:nvPr/>
        </p:nvSpPr>
        <p:spPr>
          <a:xfrm>
            <a:off x="2726358" y="3779529"/>
            <a:ext cx="1346200" cy="441024"/>
          </a:xfrm>
          <a:prstGeom prst="ellipse">
            <a:avLst/>
          </a:prstGeom>
          <a:noFill/>
          <a:ln w="57150">
            <a:solidFill>
              <a:srgbClr val="22B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esquinas redondeadas 7">
            <a:extLst/>
          </p:cNvPr>
          <p:cNvSpPr/>
          <p:nvPr/>
        </p:nvSpPr>
        <p:spPr>
          <a:xfrm>
            <a:off x="4346713" y="3870325"/>
            <a:ext cx="3034747" cy="39687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9" name="Conector recto de flecha 8">
            <a:extLst/>
          </p:cNvPr>
          <p:cNvCxnSpPr>
            <a:cxnSpLocks/>
            <a:endCxn id="7" idx="5"/>
          </p:cNvCxnSpPr>
          <p:nvPr/>
        </p:nvCxnSpPr>
        <p:spPr>
          <a:xfrm flipH="1" flipV="1">
            <a:off x="3875412" y="4155967"/>
            <a:ext cx="471301" cy="781770"/>
          </a:xfrm>
          <a:prstGeom prst="straightConnector1">
            <a:avLst/>
          </a:prstGeom>
          <a:ln w="57150">
            <a:solidFill>
              <a:srgbClr val="22B14C"/>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p:cNvPr>
          <p:cNvCxnSpPr>
            <a:cxnSpLocks/>
          </p:cNvCxnSpPr>
          <p:nvPr/>
        </p:nvCxnSpPr>
        <p:spPr>
          <a:xfrm flipV="1">
            <a:off x="4704522" y="4275242"/>
            <a:ext cx="41649" cy="644930"/>
          </a:xfrm>
          <a:prstGeom prst="straightConnector1">
            <a:avLst/>
          </a:prstGeom>
          <a:ln w="57150">
            <a:solidFill>
              <a:srgbClr val="22B14C"/>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p:cNvPr>
          <p:cNvCxnSpPr>
            <a:cxnSpLocks/>
          </p:cNvCxnSpPr>
          <p:nvPr/>
        </p:nvCxnSpPr>
        <p:spPr>
          <a:xfrm>
            <a:off x="5022056" y="5206270"/>
            <a:ext cx="1670292" cy="836721"/>
          </a:xfrm>
          <a:prstGeom prst="straightConnector1">
            <a:avLst/>
          </a:prstGeom>
          <a:ln w="57150">
            <a:solidFill>
              <a:srgbClr val="22B14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896054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1934817" y="1104900"/>
            <a:ext cx="9650413" cy="1241425"/>
          </a:xfrm>
          <a:prstGeom prst="rect">
            <a:avLst/>
          </a:prstGeom>
        </p:spPr>
        <p:txBody>
          <a:bodyPr vert="horz" lIns="91440" tIns="45720" rIns="91440" bIns="45720" rtlCol="0">
            <a:normAutofit/>
          </a:bodyPr>
          <a:lstStyle>
            <a:lvl1pPr marL="220508" indent="-220508" algn="l" defTabSz="882030" rtl="0" eaLnBrk="1" latinLnBrk="0" hangingPunct="1">
              <a:lnSpc>
                <a:spcPct val="90000"/>
              </a:lnSpc>
              <a:spcBef>
                <a:spcPts val="965"/>
              </a:spcBef>
              <a:buFont typeface="Arial" panose="020B0604020202020204" pitchFamily="34" charset="0"/>
              <a:buChar char="•"/>
              <a:defRPr sz="2701" kern="1200">
                <a:solidFill>
                  <a:schemeClr val="tx1"/>
                </a:solidFill>
                <a:latin typeface="+mn-lt"/>
                <a:ea typeface="+mn-ea"/>
                <a:cs typeface="+mn-cs"/>
              </a:defRPr>
            </a:lvl1pPr>
            <a:lvl2pPr marL="661523" indent="-220508" algn="l" defTabSz="882030" rtl="0" eaLnBrk="1" latinLnBrk="0" hangingPunct="1">
              <a:lnSpc>
                <a:spcPct val="90000"/>
              </a:lnSpc>
              <a:spcBef>
                <a:spcPts val="482"/>
              </a:spcBef>
              <a:buFont typeface="Arial" panose="020B0604020202020204" pitchFamily="34" charset="0"/>
              <a:buChar char="•"/>
              <a:defRPr sz="2315" kern="1200">
                <a:solidFill>
                  <a:schemeClr val="tx1"/>
                </a:solidFill>
                <a:latin typeface="+mn-lt"/>
                <a:ea typeface="+mn-ea"/>
                <a:cs typeface="+mn-cs"/>
              </a:defRPr>
            </a:lvl2pPr>
            <a:lvl3pPr marL="1102538" indent="-220508" algn="l" defTabSz="882030" rtl="0" eaLnBrk="1" latinLnBrk="0" hangingPunct="1">
              <a:lnSpc>
                <a:spcPct val="90000"/>
              </a:lnSpc>
              <a:spcBef>
                <a:spcPts val="482"/>
              </a:spcBef>
              <a:buFont typeface="Arial" panose="020B0604020202020204" pitchFamily="34" charset="0"/>
              <a:buChar char="•"/>
              <a:defRPr sz="1929" kern="1200">
                <a:solidFill>
                  <a:schemeClr val="tx1"/>
                </a:solidFill>
                <a:latin typeface="+mn-lt"/>
                <a:ea typeface="+mn-ea"/>
                <a:cs typeface="+mn-cs"/>
              </a:defRPr>
            </a:lvl3pPr>
            <a:lvl4pPr marL="154355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4pPr>
            <a:lvl5pPr marL="1984568"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5pPr>
            <a:lvl6pPr marL="242558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6pPr>
            <a:lvl7pPr marL="2866598"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7pPr>
            <a:lvl8pPr marL="3307613"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8pPr>
            <a:lvl9pPr marL="3748629" indent="-220508" algn="l" defTabSz="882030" rtl="0" eaLnBrk="1" latinLnBrk="0" hangingPunct="1">
              <a:lnSpc>
                <a:spcPct val="90000"/>
              </a:lnSpc>
              <a:spcBef>
                <a:spcPts val="482"/>
              </a:spcBef>
              <a:buFont typeface="Arial" panose="020B0604020202020204" pitchFamily="34" charset="0"/>
              <a:buChar char="•"/>
              <a:defRPr sz="1736" kern="1200">
                <a:solidFill>
                  <a:schemeClr val="tx1"/>
                </a:solidFill>
                <a:latin typeface="+mn-lt"/>
                <a:ea typeface="+mn-ea"/>
                <a:cs typeface="+mn-cs"/>
              </a:defRPr>
            </a:lvl9pPr>
          </a:lstStyle>
          <a:p>
            <a:r>
              <a:rPr lang="es-MX" sz="2300">
                <a:solidFill>
                  <a:srgbClr val="7030A0"/>
                </a:solidFill>
              </a:rPr>
              <a:t>La acción de eliminar información genera un registro de eliminado y un folio.</a:t>
            </a:r>
            <a:endParaRPr lang="es-MX" sz="2300" dirty="0">
              <a:solidFill>
                <a:srgbClr val="7030A0"/>
              </a:solidFill>
            </a:endParaRPr>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t="8424"/>
          <a:stretch/>
        </p:blipFill>
        <p:spPr>
          <a:xfrm>
            <a:off x="2265361" y="1501355"/>
            <a:ext cx="9383023" cy="4865298"/>
          </a:xfrm>
          <a:prstGeom prst="rect">
            <a:avLst/>
          </a:prstGeom>
        </p:spPr>
      </p:pic>
      <p:sp>
        <p:nvSpPr>
          <p:cNvPr id="4" name="Título 1"/>
          <p:cNvSpPr txBox="1">
            <a:spLocks/>
          </p:cNvSpPr>
          <p:nvPr/>
        </p:nvSpPr>
        <p:spPr>
          <a:xfrm>
            <a:off x="-1" y="412750"/>
            <a:ext cx="12192001" cy="692150"/>
          </a:xfrm>
          <a:prstGeom prst="rect">
            <a:avLst/>
          </a:prstGeom>
        </p:spPr>
        <p:txBody>
          <a:bodyPr vert="horz" lIns="91440" tIns="45720" rIns="91440" bIns="45720"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3600" b="1" dirty="0">
                <a:solidFill>
                  <a:srgbClr val="7030A0"/>
                </a:solidFill>
              </a:rPr>
              <a:t>Tablero de Control</a:t>
            </a:r>
            <a:endParaRPr lang="es-MX" sz="2800" b="1" dirty="0">
              <a:solidFill>
                <a:srgbClr val="7030A0"/>
              </a:solidFill>
            </a:endParaRPr>
          </a:p>
        </p:txBody>
      </p:sp>
    </p:spTree>
    <p:extLst>
      <p:ext uri="{BB962C8B-B14F-4D97-AF65-F5344CB8AC3E}">
        <p14:creationId xmlns:p14="http://schemas.microsoft.com/office/powerpoint/2010/main" val="394470753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3581400" y="1797360"/>
            <a:ext cx="8521700" cy="3263279"/>
          </a:xfrm>
          <a:prstGeom prst="rect">
            <a:avLst/>
          </a:prstGeom>
        </p:spPr>
        <p:txBody>
          <a:bodyPr vert="horz" lIns="91440" tIns="45720" rIns="91440" bIns="45720"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5400" b="1" dirty="0">
                <a:solidFill>
                  <a:srgbClr val="007365"/>
                </a:solidFill>
                <a:effectLst>
                  <a:outerShdw blurRad="38100" dist="38100" dir="2700000" algn="tl">
                    <a:srgbClr val="000000">
                      <a:alpha val="43137"/>
                    </a:srgbClr>
                  </a:outerShdw>
                </a:effectLst>
              </a:rPr>
              <a:t>Guía Instructiva para el Uso del SIPOT</a:t>
            </a:r>
          </a:p>
          <a:p>
            <a:pPr marL="1657350" lvl="2" indent="-742950" algn="ctr">
              <a:buFont typeface="+mj-lt"/>
              <a:buAutoNum type="arabicPeriod" startAt="4"/>
            </a:pPr>
            <a:endParaRPr lang="es-MX" sz="1100" b="1" dirty="0">
              <a:solidFill>
                <a:srgbClr val="00736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659150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28971" y="12700"/>
            <a:ext cx="12320971" cy="6858000"/>
          </a:xfrm>
          <a:prstGeom prst="rect">
            <a:avLst/>
          </a:prstGeom>
        </p:spPr>
      </p:pic>
      <p:sp>
        <p:nvSpPr>
          <p:cNvPr id="6" name="Rectángulo: esquinas redondeadas 5"/>
          <p:cNvSpPr/>
          <p:nvPr/>
        </p:nvSpPr>
        <p:spPr>
          <a:xfrm>
            <a:off x="3863009" y="5561496"/>
            <a:ext cx="1369391" cy="775804"/>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74147861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99737" y="0"/>
            <a:ext cx="12291737" cy="6882041"/>
          </a:xfrm>
          <a:prstGeom prst="rect">
            <a:avLst/>
          </a:prstGeom>
        </p:spPr>
      </p:pic>
      <p:sp>
        <p:nvSpPr>
          <p:cNvPr id="4" name="CuadroTexto 3"/>
          <p:cNvSpPr txBox="1"/>
          <p:nvPr/>
        </p:nvSpPr>
        <p:spPr>
          <a:xfrm>
            <a:off x="2126166" y="0"/>
            <a:ext cx="7939667" cy="400110"/>
          </a:xfrm>
          <a:prstGeom prst="rect">
            <a:avLst/>
          </a:prstGeom>
          <a:noFill/>
        </p:spPr>
        <p:txBody>
          <a:bodyPr wrap="square" rtlCol="0">
            <a:spAutoFit/>
          </a:bodyPr>
          <a:lstStyle/>
          <a:p>
            <a:r>
              <a:rPr lang="es-MX" sz="2000" b="1" dirty="0">
                <a:solidFill>
                  <a:srgbClr val="0033CC"/>
                </a:solidFill>
              </a:rPr>
              <a:t>https://cevinai-snt.inai.org.mx/cursos/sipot_v3/guia_sipot_v_3.html</a:t>
            </a:r>
          </a:p>
        </p:txBody>
      </p:sp>
    </p:spTree>
    <p:extLst>
      <p:ext uri="{BB962C8B-B14F-4D97-AF65-F5344CB8AC3E}">
        <p14:creationId xmlns:p14="http://schemas.microsoft.com/office/powerpoint/2010/main" val="764213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505" y="935516"/>
            <a:ext cx="7649643" cy="4877481"/>
          </a:xfrm>
          <a:prstGeom prst="rect">
            <a:avLst/>
          </a:prstGeom>
          <a:solidFill>
            <a:schemeClr val="accent2"/>
          </a:solidFill>
        </p:spPr>
      </p:pic>
      <p:sp>
        <p:nvSpPr>
          <p:cNvPr id="7" name="Título 1"/>
          <p:cNvSpPr txBox="1">
            <a:spLocks/>
          </p:cNvSpPr>
          <p:nvPr/>
        </p:nvSpPr>
        <p:spPr>
          <a:xfrm>
            <a:off x="2074596" y="330416"/>
            <a:ext cx="7321388" cy="677518"/>
          </a:xfrm>
          <a:prstGeom prst="rect">
            <a:avLst/>
          </a:prstGeom>
        </p:spPr>
        <p:txBody>
          <a:bodyPr/>
          <a:lstStyle>
            <a:lvl1pPr algn="l" defTabSz="882030" rtl="0" eaLnBrk="1" latinLnBrk="0" hangingPunct="1">
              <a:lnSpc>
                <a:spcPct val="90000"/>
              </a:lnSpc>
              <a:spcBef>
                <a:spcPct val="0"/>
              </a:spcBef>
              <a:buNone/>
              <a:defRPr sz="4244" kern="1200">
                <a:solidFill>
                  <a:schemeClr val="tx1"/>
                </a:solidFill>
                <a:latin typeface="+mj-lt"/>
                <a:ea typeface="+mj-ea"/>
                <a:cs typeface="+mj-cs"/>
              </a:defRPr>
            </a:lvl1pPr>
          </a:lstStyle>
          <a:p>
            <a:pPr algn="ctr"/>
            <a:r>
              <a:rPr lang="es-MX" sz="3200" b="1">
                <a:solidFill>
                  <a:srgbClr val="7030A0"/>
                </a:solidFill>
              </a:rPr>
              <a:t>1. Carga por formulario web</a:t>
            </a:r>
            <a:endParaRPr lang="es-MX" sz="3200" b="1" dirty="0">
              <a:solidFill>
                <a:srgbClr val="7030A0"/>
              </a:solidFill>
            </a:endParaRPr>
          </a:p>
        </p:txBody>
      </p:sp>
      <p:grpSp>
        <p:nvGrpSpPr>
          <p:cNvPr id="8" name="Grupo 7"/>
          <p:cNvGrpSpPr/>
          <p:nvPr/>
        </p:nvGrpSpPr>
        <p:grpSpPr>
          <a:xfrm>
            <a:off x="6726519" y="1974647"/>
            <a:ext cx="879573" cy="646248"/>
            <a:chOff x="8724899" y="2323575"/>
            <a:chExt cx="1609727" cy="1372125"/>
          </a:xfrm>
          <a:effectLst>
            <a:outerShdw blurRad="50800" dist="38100" dir="2700000" algn="tl" rotWithShape="0">
              <a:prstClr val="black">
                <a:alpha val="40000"/>
              </a:prstClr>
            </a:outerShdw>
          </a:effectLst>
        </p:grpSpPr>
        <p:sp>
          <p:nvSpPr>
            <p:cNvPr id="4" name="Flecha: hacia la izquierda 3"/>
            <p:cNvSpPr/>
            <p:nvPr/>
          </p:nvSpPr>
          <p:spPr>
            <a:xfrm>
              <a:off x="8724899" y="2584174"/>
              <a:ext cx="759101" cy="844826"/>
            </a:xfrm>
            <a:prstGeom prst="lef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MX" b="1"/>
            </a:p>
          </p:txBody>
        </p:sp>
        <p:sp>
          <p:nvSpPr>
            <p:cNvPr id="5" name="Elipse 4"/>
            <p:cNvSpPr/>
            <p:nvPr/>
          </p:nvSpPr>
          <p:spPr>
            <a:xfrm>
              <a:off x="9155030" y="2323575"/>
              <a:ext cx="1179596" cy="1372125"/>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s-MX" sz="1400" b="1" dirty="0">
                  <a:solidFill>
                    <a:schemeClr val="tx1"/>
                  </a:solidFill>
                  <a:latin typeface="Arial" panose="020B0604020202020204" pitchFamily="34" charset="0"/>
                  <a:cs typeface="Arial" panose="020B0604020202020204" pitchFamily="34" charset="0"/>
                </a:rPr>
                <a:t>7</a:t>
              </a:r>
            </a:p>
          </p:txBody>
        </p:sp>
      </p:grpSp>
      <p:sp>
        <p:nvSpPr>
          <p:cNvPr id="12" name="CuadroTexto 11"/>
          <p:cNvSpPr txBox="1"/>
          <p:nvPr/>
        </p:nvSpPr>
        <p:spPr>
          <a:xfrm>
            <a:off x="8060752" y="1159886"/>
            <a:ext cx="3950624" cy="2739211"/>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r>
              <a:rPr lang="es-MX" sz="1400" b="1" dirty="0"/>
              <a:t>Criterios sustantivos de contenido</a:t>
            </a:r>
          </a:p>
          <a:p>
            <a:r>
              <a:rPr lang="es-MX" sz="1400" b="1" dirty="0"/>
              <a:t>Criterio 1</a:t>
            </a:r>
            <a:r>
              <a:rPr lang="es-MX" sz="1400" dirty="0"/>
              <a:t>. Ejercicio</a:t>
            </a:r>
          </a:p>
          <a:p>
            <a:r>
              <a:rPr lang="es-MX" sz="1400" b="1" dirty="0"/>
              <a:t>Criterio 2. </a:t>
            </a:r>
            <a:r>
              <a:rPr lang="es-MX" sz="1400" dirty="0"/>
              <a:t>Periodo que se informa (fecha de inicio y fecha de término)</a:t>
            </a:r>
          </a:p>
          <a:p>
            <a:r>
              <a:rPr lang="es-MX" sz="1400" b="1" dirty="0"/>
              <a:t>Criterio 3. </a:t>
            </a:r>
            <a:r>
              <a:rPr lang="es-MX" sz="1400" dirty="0"/>
              <a:t>Tipo de normatividad (catálogo): </a:t>
            </a:r>
          </a:p>
          <a:p>
            <a:r>
              <a:rPr lang="es-MX" sz="1400" b="1" dirty="0"/>
              <a:t>Criterio 4. </a:t>
            </a:r>
            <a:r>
              <a:rPr lang="es-MX" sz="1400" dirty="0"/>
              <a:t>Denominación de la norma que se reporta</a:t>
            </a:r>
          </a:p>
          <a:p>
            <a:r>
              <a:rPr lang="es-MX" sz="1400" b="1" dirty="0"/>
              <a:t>Criterio 5. </a:t>
            </a:r>
            <a:r>
              <a:rPr lang="es-MX" sz="1400" dirty="0"/>
              <a:t>Fecha de publicación en el DOF</a:t>
            </a:r>
          </a:p>
          <a:p>
            <a:r>
              <a:rPr lang="es-MX" sz="1400" b="1" dirty="0"/>
              <a:t>Criterio 6. </a:t>
            </a:r>
            <a:r>
              <a:rPr lang="es-MX" sz="1400" dirty="0"/>
              <a:t>Fecha de última modificación</a:t>
            </a:r>
          </a:p>
          <a:p>
            <a:r>
              <a:rPr lang="es-MX" sz="1400" b="1" dirty="0"/>
              <a:t>Criterio 7. </a:t>
            </a:r>
            <a:r>
              <a:rPr lang="es-MX" sz="1400" dirty="0"/>
              <a:t>Hipervínculo al documento completo de cada norma</a:t>
            </a:r>
          </a:p>
          <a:p>
            <a:endParaRPr lang="es-MX" dirty="0"/>
          </a:p>
        </p:txBody>
      </p:sp>
      <p:sp>
        <p:nvSpPr>
          <p:cNvPr id="37" name="CuadroTexto 36"/>
          <p:cNvSpPr txBox="1"/>
          <p:nvPr/>
        </p:nvSpPr>
        <p:spPr>
          <a:xfrm>
            <a:off x="8060752" y="3712495"/>
            <a:ext cx="3932465" cy="2954655"/>
          </a:xfrm>
          <a:prstGeom prst="rect">
            <a:avLst/>
          </a:prstGeom>
          <a:solidFill>
            <a:schemeClr val="accent2"/>
          </a:solidFill>
          <a:effectLst>
            <a:outerShdw blurRad="50800" dist="38100" dir="2700000" algn="tl" rotWithShape="0">
              <a:prstClr val="black">
                <a:alpha val="40000"/>
              </a:prstClr>
            </a:outerShdw>
          </a:effectLst>
        </p:spPr>
        <p:txBody>
          <a:bodyPr wrap="square" rtlCol="0">
            <a:spAutoFit/>
          </a:bodyPr>
          <a:lstStyle/>
          <a:p>
            <a:r>
              <a:rPr lang="es-MX" sz="1400" b="1" dirty="0"/>
              <a:t>Criterios adjetivos de confiabilidad</a:t>
            </a:r>
          </a:p>
          <a:p>
            <a:r>
              <a:rPr lang="es-MX" sz="1400" b="1" dirty="0"/>
              <a:t>Criterio 11. </a:t>
            </a:r>
            <a:r>
              <a:rPr lang="es-MX" sz="1400" dirty="0"/>
              <a:t>Área(s) responsable(s) que genera(n), posee(n), publica(n) y actualiza(n) la información.</a:t>
            </a:r>
          </a:p>
          <a:p>
            <a:r>
              <a:rPr lang="es-MX" sz="1400" b="1" dirty="0"/>
              <a:t>Criterio 12. </a:t>
            </a:r>
            <a:r>
              <a:rPr lang="es-MX" sz="1400" dirty="0"/>
              <a:t>Fecha de actualización de la información publicada con el formato día/mes/año </a:t>
            </a:r>
          </a:p>
          <a:p>
            <a:r>
              <a:rPr lang="es-MX" sz="1400" b="1" dirty="0"/>
              <a:t>Criterio 13. </a:t>
            </a:r>
            <a:r>
              <a:rPr lang="es-MX" sz="1400" dirty="0"/>
              <a:t>Fecha de validación de la información publicada con el formato día/mes/año </a:t>
            </a:r>
          </a:p>
          <a:p>
            <a:r>
              <a:rPr lang="es-MX" sz="1400" b="1" dirty="0"/>
              <a:t>Criterio 14. </a:t>
            </a:r>
            <a:r>
              <a:rPr lang="es-MX" sz="1400" dirty="0"/>
              <a:t>Nota. Este criterio se cumple en caso de que sea necesario que el sujeto obligado incluya alguna aclaración relativa a la información publicada y/o explicación por la falta de información</a:t>
            </a:r>
          </a:p>
          <a:p>
            <a:endParaRPr lang="es-MX" dirty="0"/>
          </a:p>
        </p:txBody>
      </p:sp>
      <p:grpSp>
        <p:nvGrpSpPr>
          <p:cNvPr id="34" name="Grupo 33"/>
          <p:cNvGrpSpPr/>
          <p:nvPr/>
        </p:nvGrpSpPr>
        <p:grpSpPr>
          <a:xfrm>
            <a:off x="5922395" y="2360603"/>
            <a:ext cx="879573" cy="646248"/>
            <a:chOff x="8724899" y="2323575"/>
            <a:chExt cx="1609727" cy="1372125"/>
          </a:xfrm>
          <a:solidFill>
            <a:schemeClr val="accent2"/>
          </a:solidFill>
          <a:effectLst>
            <a:outerShdw blurRad="50800" dist="38100" dir="2700000" algn="tl" rotWithShape="0">
              <a:prstClr val="black">
                <a:alpha val="40000"/>
              </a:prstClr>
            </a:outerShdw>
          </a:effectLst>
        </p:grpSpPr>
        <p:sp>
          <p:nvSpPr>
            <p:cNvPr id="38" name="Flecha: hacia la izquierda 37"/>
            <p:cNvSpPr/>
            <p:nvPr/>
          </p:nvSpPr>
          <p:spPr>
            <a:xfrm>
              <a:off x="8724899" y="2584174"/>
              <a:ext cx="759101" cy="844826"/>
            </a:xfrm>
            <a:prstGeom prst="lef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b="1"/>
            </a:p>
          </p:txBody>
        </p:sp>
        <p:sp>
          <p:nvSpPr>
            <p:cNvPr id="39" name="Elipse 38"/>
            <p:cNvSpPr/>
            <p:nvPr/>
          </p:nvSpPr>
          <p:spPr>
            <a:xfrm>
              <a:off x="9155030" y="2323575"/>
              <a:ext cx="1179596" cy="1372125"/>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1400" b="1" dirty="0">
                  <a:solidFill>
                    <a:schemeClr val="tx1"/>
                  </a:solidFill>
                  <a:latin typeface="Arial" panose="020B0604020202020204" pitchFamily="34" charset="0"/>
                  <a:cs typeface="Arial" panose="020B0604020202020204" pitchFamily="34" charset="0"/>
                </a:rPr>
                <a:t>11</a:t>
              </a:r>
            </a:p>
          </p:txBody>
        </p:sp>
      </p:grpSp>
      <p:grpSp>
        <p:nvGrpSpPr>
          <p:cNvPr id="43" name="Grupo 42"/>
          <p:cNvGrpSpPr/>
          <p:nvPr/>
        </p:nvGrpSpPr>
        <p:grpSpPr>
          <a:xfrm>
            <a:off x="6265424" y="3252238"/>
            <a:ext cx="879573" cy="646248"/>
            <a:chOff x="8724899" y="2323575"/>
            <a:chExt cx="1609727" cy="1372125"/>
          </a:xfrm>
          <a:solidFill>
            <a:schemeClr val="accent2"/>
          </a:solidFill>
          <a:effectLst>
            <a:outerShdw blurRad="50800" dist="38100" dir="2700000" algn="tl" rotWithShape="0">
              <a:prstClr val="black">
                <a:alpha val="40000"/>
              </a:prstClr>
            </a:outerShdw>
          </a:effectLst>
        </p:grpSpPr>
        <p:sp>
          <p:nvSpPr>
            <p:cNvPr id="44" name="Flecha: hacia la izquierda 43"/>
            <p:cNvSpPr/>
            <p:nvPr/>
          </p:nvSpPr>
          <p:spPr>
            <a:xfrm>
              <a:off x="8724899" y="2584174"/>
              <a:ext cx="759101" cy="844826"/>
            </a:xfrm>
            <a:prstGeom prst="lef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b="1"/>
            </a:p>
          </p:txBody>
        </p:sp>
        <p:sp>
          <p:nvSpPr>
            <p:cNvPr id="45" name="Elipse 44"/>
            <p:cNvSpPr/>
            <p:nvPr/>
          </p:nvSpPr>
          <p:spPr>
            <a:xfrm>
              <a:off x="9155030" y="2323575"/>
              <a:ext cx="1179596" cy="1372125"/>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1400" b="1" dirty="0">
                  <a:solidFill>
                    <a:schemeClr val="tx1"/>
                  </a:solidFill>
                  <a:latin typeface="Arial" panose="020B0604020202020204" pitchFamily="34" charset="0"/>
                  <a:cs typeface="Arial" panose="020B0604020202020204" pitchFamily="34" charset="0"/>
                </a:rPr>
                <a:t>13</a:t>
              </a:r>
            </a:p>
          </p:txBody>
        </p:sp>
      </p:grpSp>
      <p:grpSp>
        <p:nvGrpSpPr>
          <p:cNvPr id="46" name="Grupo 45"/>
          <p:cNvGrpSpPr/>
          <p:nvPr/>
        </p:nvGrpSpPr>
        <p:grpSpPr>
          <a:xfrm>
            <a:off x="6322049" y="4266575"/>
            <a:ext cx="879573" cy="646248"/>
            <a:chOff x="8724899" y="2323575"/>
            <a:chExt cx="1609727" cy="1372125"/>
          </a:xfrm>
          <a:solidFill>
            <a:schemeClr val="accent2"/>
          </a:solidFill>
          <a:effectLst>
            <a:outerShdw blurRad="50800" dist="38100" dir="2700000" algn="tl" rotWithShape="0">
              <a:prstClr val="black">
                <a:alpha val="40000"/>
              </a:prstClr>
            </a:outerShdw>
          </a:effectLst>
        </p:grpSpPr>
        <p:sp>
          <p:nvSpPr>
            <p:cNvPr id="47" name="Flecha: hacia la izquierda 46"/>
            <p:cNvSpPr/>
            <p:nvPr/>
          </p:nvSpPr>
          <p:spPr>
            <a:xfrm>
              <a:off x="8724899" y="2584174"/>
              <a:ext cx="759101" cy="844826"/>
            </a:xfrm>
            <a:prstGeom prst="lef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b="1"/>
            </a:p>
          </p:txBody>
        </p:sp>
        <p:sp>
          <p:nvSpPr>
            <p:cNvPr id="48" name="Elipse 47"/>
            <p:cNvSpPr/>
            <p:nvPr/>
          </p:nvSpPr>
          <p:spPr>
            <a:xfrm>
              <a:off x="9155030" y="2323575"/>
              <a:ext cx="1179596" cy="1372125"/>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1400" b="1" dirty="0">
                  <a:solidFill>
                    <a:schemeClr val="tx1"/>
                  </a:solidFill>
                  <a:latin typeface="Arial" panose="020B0604020202020204" pitchFamily="34" charset="0"/>
                  <a:cs typeface="Arial" panose="020B0604020202020204" pitchFamily="34" charset="0"/>
                </a:rPr>
                <a:t>14</a:t>
              </a:r>
            </a:p>
          </p:txBody>
        </p:sp>
      </p:grpSp>
      <p:grpSp>
        <p:nvGrpSpPr>
          <p:cNvPr id="49" name="Grupo 48"/>
          <p:cNvGrpSpPr/>
          <p:nvPr/>
        </p:nvGrpSpPr>
        <p:grpSpPr>
          <a:xfrm>
            <a:off x="5247581" y="2891484"/>
            <a:ext cx="879573" cy="646248"/>
            <a:chOff x="8724899" y="2323575"/>
            <a:chExt cx="1609727" cy="1372125"/>
          </a:xfrm>
          <a:solidFill>
            <a:schemeClr val="accent2"/>
          </a:solidFill>
          <a:effectLst>
            <a:outerShdw blurRad="50800" dist="38100" dir="2700000" algn="tl" rotWithShape="0">
              <a:prstClr val="black">
                <a:alpha val="40000"/>
              </a:prstClr>
            </a:outerShdw>
          </a:effectLst>
        </p:grpSpPr>
        <p:sp>
          <p:nvSpPr>
            <p:cNvPr id="50" name="Flecha: hacia la izquierda 49"/>
            <p:cNvSpPr/>
            <p:nvPr/>
          </p:nvSpPr>
          <p:spPr>
            <a:xfrm>
              <a:off x="8724899" y="2584174"/>
              <a:ext cx="759101" cy="844826"/>
            </a:xfrm>
            <a:prstGeom prst="lef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b="1"/>
            </a:p>
          </p:txBody>
        </p:sp>
        <p:sp>
          <p:nvSpPr>
            <p:cNvPr id="51" name="Elipse 50"/>
            <p:cNvSpPr/>
            <p:nvPr/>
          </p:nvSpPr>
          <p:spPr>
            <a:xfrm>
              <a:off x="9155030" y="2323575"/>
              <a:ext cx="1179596" cy="1372125"/>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MX" sz="1400" b="1" dirty="0">
                  <a:solidFill>
                    <a:schemeClr val="tx1"/>
                  </a:solidFill>
                  <a:latin typeface="Arial" panose="020B0604020202020204" pitchFamily="34" charset="0"/>
                  <a:cs typeface="Arial" panose="020B0604020202020204" pitchFamily="34" charset="0"/>
                </a:rPr>
                <a:t>12</a:t>
              </a:r>
            </a:p>
          </p:txBody>
        </p:sp>
      </p:grpSp>
    </p:spTree>
    <p:extLst>
      <p:ext uri="{BB962C8B-B14F-4D97-AF65-F5344CB8AC3E}">
        <p14:creationId xmlns:p14="http://schemas.microsoft.com/office/powerpoint/2010/main" val="128317364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4300" y="0"/>
            <a:ext cx="12306300" cy="6846990"/>
          </a:xfrm>
          <a:prstGeom prst="rect">
            <a:avLst/>
          </a:prstGeom>
        </p:spPr>
      </p:pic>
    </p:spTree>
    <p:extLst>
      <p:ext uri="{BB962C8B-B14F-4D97-AF65-F5344CB8AC3E}">
        <p14:creationId xmlns:p14="http://schemas.microsoft.com/office/powerpoint/2010/main" val="195653760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39700" y="-1"/>
            <a:ext cx="12331700" cy="6887189"/>
          </a:xfrm>
          <a:prstGeom prst="rect">
            <a:avLst/>
          </a:prstGeom>
        </p:spPr>
      </p:pic>
      <p:sp>
        <p:nvSpPr>
          <p:cNvPr id="5" name="Elipse 4"/>
          <p:cNvSpPr/>
          <p:nvPr/>
        </p:nvSpPr>
        <p:spPr>
          <a:xfrm>
            <a:off x="1" y="5372099"/>
            <a:ext cx="1803400" cy="9525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Flecha abajo 1"/>
          <p:cNvSpPr/>
          <p:nvPr/>
        </p:nvSpPr>
        <p:spPr>
          <a:xfrm>
            <a:off x="685801" y="4333261"/>
            <a:ext cx="431800" cy="9525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11329126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402958" y="1541721"/>
            <a:ext cx="6836735" cy="1938992"/>
          </a:xfrm>
          <a:prstGeom prst="rect">
            <a:avLst/>
          </a:prstGeom>
          <a:noFill/>
        </p:spPr>
        <p:txBody>
          <a:bodyPr wrap="square" rtlCol="0">
            <a:spAutoFit/>
          </a:bodyPr>
          <a:lstStyle/>
          <a:p>
            <a:pPr algn="ctr"/>
            <a:r>
              <a:rPr lang="es-MX" sz="6000" b="1" i="1" dirty="0">
                <a:solidFill>
                  <a:srgbClr val="0033CC"/>
                </a:solidFill>
                <a:latin typeface="Century Gothic" panose="020B0502020202020204"/>
              </a:rPr>
              <a:t>Por su atención </a:t>
            </a:r>
          </a:p>
          <a:p>
            <a:pPr algn="ctr"/>
            <a:r>
              <a:rPr lang="es-MX" sz="6000" b="1" i="1" dirty="0">
                <a:solidFill>
                  <a:srgbClr val="0033CC"/>
                </a:solidFill>
                <a:latin typeface="Century Gothic" panose="020B0502020202020204"/>
              </a:rPr>
              <a:t>¡Gracias!</a:t>
            </a:r>
            <a:endParaRPr lang="es-MX" sz="6000" i="1" dirty="0">
              <a:solidFill>
                <a:srgbClr val="0033CC"/>
              </a:solidFill>
            </a:endParaRPr>
          </a:p>
        </p:txBody>
      </p:sp>
    </p:spTree>
    <p:extLst>
      <p:ext uri="{BB962C8B-B14F-4D97-AF65-F5344CB8AC3E}">
        <p14:creationId xmlns:p14="http://schemas.microsoft.com/office/powerpoint/2010/main" val="1780585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61ACB2C5A07D949B0332C910E589859" ma:contentTypeVersion="6" ma:contentTypeDescription="Crear nuevo documento." ma:contentTypeScope="" ma:versionID="b2332b9cd850fe35695ff15960d4ef1c">
  <xsd:schema xmlns:xsd="http://www.w3.org/2001/XMLSchema" xmlns:xs="http://www.w3.org/2001/XMLSchema" xmlns:p="http://schemas.microsoft.com/office/2006/metadata/properties" xmlns:ns2="d52de530-e09c-4214-8367-9dcf1a852bc6" targetNamespace="http://schemas.microsoft.com/office/2006/metadata/properties" ma:root="true" ma:fieldsID="5fba3abb3a635aa6c33819a4e1cf0f8a" ns2:_="">
    <xsd:import namespace="d52de530-e09c-4214-8367-9dcf1a852bc6"/>
    <xsd:element name="properties">
      <xsd:complexType>
        <xsd:sequence>
          <xsd:element name="documentManagement">
            <xsd:complexType>
              <xsd:all>
                <xsd:element ref="ns2:Seccion"/>
                <xsd:element ref="ns2:Nombre_x0020_completo" minOccurs="0"/>
                <xsd:element ref="ns2:Fecha" minOccurs="0"/>
                <xsd:element ref="ns2:Orden_x0020_Seccion" minOccurs="0"/>
                <xsd:element ref="ns2:Orden_x0020_Do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2de530-e09c-4214-8367-9dcf1a852bc6" elementFormDefault="qualified">
    <xsd:import namespace="http://schemas.microsoft.com/office/2006/documentManagement/types"/>
    <xsd:import namespace="http://schemas.microsoft.com/office/infopath/2007/PartnerControls"/>
    <xsd:element name="Seccion" ma:index="1" ma:displayName="Seccion" ma:internalName="Seccion">
      <xsd:simpleType>
        <xsd:restriction base="dms:Note"/>
      </xsd:simpleType>
    </xsd:element>
    <xsd:element name="Nombre_x0020_completo" ma:index="2" nillable="true" ma:displayName="Nombre completo" ma:internalName="Nombre_x0020_completo">
      <xsd:simpleType>
        <xsd:restriction base="dms:Note"/>
      </xsd:simpleType>
    </xsd:element>
    <xsd:element name="Fecha" ma:index="3" nillable="true" ma:displayName="Fecha" ma:default="[today]" ma:format="DateOnly" ma:internalName="Fecha">
      <xsd:simpleType>
        <xsd:restriction base="dms:DateTime"/>
      </xsd:simpleType>
    </xsd:element>
    <xsd:element name="Orden_x0020_Seccion" ma:index="4" nillable="true" ma:displayName="Orden Seccion" ma:decimals="0" ma:internalName="Orden_x0020_Seccion">
      <xsd:simpleType>
        <xsd:restriction base="dms:Number"/>
      </xsd:simpleType>
    </xsd:element>
    <xsd:element name="Orden_x0020_Dos" ma:index="5" nillable="true" ma:displayName="Orden Dos" ma:decimals="0" ma:internalName="Orden_x0020_Dos">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Tipo de contenido"/>
        <xsd:element ref="dc:title" minOccurs="0" maxOccurs="1"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rden_x0020_Seccion xmlns="d52de530-e09c-4214-8367-9dcf1a852bc6">7</Orden_x0020_Seccion>
    <Seccion xmlns="d52de530-e09c-4214-8367-9dcf1a852bc6">Presentaciones utilizadas en los cursos presenciales dirigidos a sujetos obligados</Seccion>
    <Orden_x0020_Dos xmlns="d52de530-e09c-4214-8367-9dcf1a852bc6">27</Orden_x0020_Dos>
    <Nombre_x0020_completo xmlns="d52de530-e09c-4214-8367-9dcf1a852bc6">Presentación del curso de Sistema de Portales de Obligaciones de Transparencia</Nombre_x0020_completo>
    <Fecha xmlns="d52de530-e09c-4214-8367-9dcf1a852bc6">2019-06-03T05:00:00+00:00</Fecha>
  </documentManagement>
</p:properties>
</file>

<file path=customXml/itemProps1.xml><?xml version="1.0" encoding="utf-8"?>
<ds:datastoreItem xmlns:ds="http://schemas.openxmlformats.org/officeDocument/2006/customXml" ds:itemID="{E24BC82F-883D-47CA-B315-4E9470AE6642}"/>
</file>

<file path=customXml/itemProps2.xml><?xml version="1.0" encoding="utf-8"?>
<ds:datastoreItem xmlns:ds="http://schemas.openxmlformats.org/officeDocument/2006/customXml" ds:itemID="{6069AA6F-9EDC-4A1B-A30C-124F0B859F5A}"/>
</file>

<file path=customXml/itemProps3.xml><?xml version="1.0" encoding="utf-8"?>
<ds:datastoreItem xmlns:ds="http://schemas.openxmlformats.org/officeDocument/2006/customXml" ds:itemID="{17817BF5-5BEB-4669-B30B-4B7504AE4B5A}"/>
</file>

<file path=docProps/app.xml><?xml version="1.0" encoding="utf-8"?>
<Properties xmlns="http://schemas.openxmlformats.org/officeDocument/2006/extended-properties" xmlns:vt="http://schemas.openxmlformats.org/officeDocument/2006/docPropsVTypes">
  <Template>Ion Boardroom</Template>
  <TotalTime>5353</TotalTime>
  <Words>3927</Words>
  <Application>Microsoft Office PowerPoint</Application>
  <PresentationFormat>Panorámica</PresentationFormat>
  <Paragraphs>424</Paragraphs>
  <Slides>92</Slides>
  <Notes>0</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92</vt:i4>
      </vt:variant>
    </vt:vector>
  </HeadingPairs>
  <TitlesOfParts>
    <vt:vector size="101" baseType="lpstr">
      <vt:lpstr>Arial</vt:lpstr>
      <vt:lpstr>Arial Black</vt:lpstr>
      <vt:lpstr>Calibri</vt:lpstr>
      <vt:lpstr>Calibri Light</vt:lpstr>
      <vt:lpstr>Century Gothic</vt:lpstr>
      <vt:lpstr>Courier New</vt:lpstr>
      <vt:lpstr>Wingdings</vt:lpstr>
      <vt:lpstr>Tema de Office</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Lineamientos Técnicos Generales para la publicación de las Obligaciones de Transparencia</dc:title>
  <dc:creator>Isaak Pacheco Izquierdo</dc:creator>
  <cp:lastModifiedBy>Jorge Luis Álvarez Peralta</cp:lastModifiedBy>
  <cp:revision>478</cp:revision>
  <cp:lastPrinted>2016-04-11T00:43:10Z</cp:lastPrinted>
  <dcterms:created xsi:type="dcterms:W3CDTF">2016-04-04T14:51:25Z</dcterms:created>
  <dcterms:modified xsi:type="dcterms:W3CDTF">2019-04-10T01:14:01Z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0x010100B61ACB2C5A07D949B0332C910E589859</vt:lpwstr>
  </property>
</Properties>
</file>